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5" r:id="rId6"/>
  </p:sldMasterIdLst>
  <p:notesMasterIdLst>
    <p:notesMasterId r:id="rId30"/>
  </p:notesMasterIdLst>
  <p:sldIdLst>
    <p:sldId id="256" r:id="rId7"/>
    <p:sldId id="257" r:id="rId8"/>
    <p:sldId id="258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9" r:id="rId18"/>
    <p:sldId id="268" r:id="rId19"/>
    <p:sldId id="273" r:id="rId20"/>
    <p:sldId id="274" r:id="rId21"/>
    <p:sldId id="275" r:id="rId22"/>
    <p:sldId id="278" r:id="rId23"/>
    <p:sldId id="276" r:id="rId24"/>
    <p:sldId id="277" r:id="rId25"/>
    <p:sldId id="279" r:id="rId26"/>
    <p:sldId id="270" r:id="rId27"/>
    <p:sldId id="271" r:id="rId28"/>
    <p:sldId id="27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E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2336" y="694944"/>
            <a:ext cx="3486912" cy="2615184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9468" y="3563620"/>
            <a:ext cx="3583093" cy="5267960"/>
          </a:xfrm>
          <a:prstGeom prst="rect">
            <a:avLst/>
          </a:prstGeom>
        </p:spPr>
        <p:txBody>
          <a:bodyPr vert="horz" lIns="94044" tIns="47022" rIns="94044" bIns="470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62027" y="774700"/>
            <a:ext cx="2258907" cy="375488"/>
          </a:xfrm>
          <a:prstGeom prst="rect">
            <a:avLst/>
          </a:prstGeom>
          <a:noFill/>
        </p:spPr>
        <p:txBody>
          <a:bodyPr wrap="square" lIns="94044" tIns="47022" rIns="94044" bIns="47022" rtlCol="0">
            <a:spAutoFit/>
          </a:bodyPr>
          <a:lstStyle/>
          <a:p>
            <a:pPr algn="ctr"/>
            <a:r>
              <a:rPr lang="en-US" baseline="0" dirty="0" smtClean="0"/>
              <a:t>   </a:t>
            </a:r>
            <a:r>
              <a:rPr lang="en-US" b="1" dirty="0" smtClean="0"/>
              <a:t>Key Points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-132080" y="4725666"/>
            <a:ext cx="8676640" cy="1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Documents and Settings\kmillner\Local Settings\Temporary Internet Files\Content.IE5\4ZKJBCOA\MCj0238179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066867">
            <a:off x="4303230" y="639761"/>
            <a:ext cx="806243" cy="366998"/>
          </a:xfrm>
          <a:prstGeom prst="rect">
            <a:avLst/>
          </a:prstGeom>
          <a:noFill/>
        </p:spPr>
      </p:pic>
      <p:pic>
        <p:nvPicPr>
          <p:cNvPr id="12" name="Picture 3" descr="C:\Documents and Settings\kmillner\Local Settings\Temporary Internet Files\Content.IE5\UD05I4RY\MCj0433868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2028" y="6123820"/>
            <a:ext cx="603673" cy="60039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308475" y="6271382"/>
            <a:ext cx="1937598" cy="1479957"/>
          </a:xfrm>
          <a:prstGeom prst="rect">
            <a:avLst/>
          </a:prstGeom>
          <a:noFill/>
        </p:spPr>
        <p:txBody>
          <a:bodyPr wrap="square" lIns="94044" tIns="47022" rIns="94044" bIns="47022" rtlCol="0">
            <a:spAutoFit/>
          </a:bodyPr>
          <a:lstStyle/>
          <a:p>
            <a:pPr algn="ctr"/>
            <a:r>
              <a:rPr lang="en-US" b="1" dirty="0" smtClean="0"/>
              <a:t>Notes</a:t>
            </a:r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5787" y="232410"/>
            <a:ext cx="2025227" cy="375488"/>
          </a:xfrm>
          <a:prstGeom prst="rect">
            <a:avLst/>
          </a:prstGeom>
          <a:noFill/>
        </p:spPr>
        <p:txBody>
          <a:bodyPr wrap="square" lIns="94044" tIns="47022" rIns="94044" bIns="47022" rtlCol="0">
            <a:spAutoFit/>
          </a:bodyPr>
          <a:lstStyle/>
          <a:p>
            <a:pPr algn="l"/>
            <a:r>
              <a:rPr lang="en-US" baseline="0" dirty="0" smtClean="0"/>
              <a:t>   </a:t>
            </a:r>
            <a:r>
              <a:rPr lang="en-US" b="1" dirty="0" smtClean="0"/>
              <a:t>SLIDE  </a:t>
            </a:r>
            <a:fld id="{2B5A2BEF-73C3-4687-AA08-D1F575CF3427}" type="slidenum">
              <a:rPr lang="en-US" b="1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787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105"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has 1 </a:t>
            </a:r>
            <a:r>
              <a:rPr lang="en-US" sz="1600" dirty="0">
                <a:sym typeface="Wingdings" pitchFamily="2" charset="2"/>
              </a:rPr>
              <a:t></a:t>
            </a:r>
            <a:r>
              <a:rPr lang="en-US" dirty="0" smtClean="0"/>
              <a:t> CLICK of animation. </a:t>
            </a:r>
          </a:p>
          <a:p>
            <a:endParaRPr lang="en-US" dirty="0" smtClean="0"/>
          </a:p>
          <a:p>
            <a:r>
              <a:rPr lang="en-US" b="1" dirty="0"/>
              <a:t>SAY: </a:t>
            </a:r>
            <a:r>
              <a:rPr lang="en-US" i="1" dirty="0"/>
              <a:t>Rhyming is a challenging skill to develop for many young readers</a:t>
            </a:r>
            <a:r>
              <a:rPr lang="en-US" i="1" dirty="0" smtClean="0"/>
              <a:t>. It is key that the instructions and the practice items be given in their entirety to ensure that students understand this task.</a:t>
            </a:r>
          </a:p>
          <a:p>
            <a:endParaRPr lang="en-US" b="1" dirty="0" smtClean="0"/>
          </a:p>
          <a:p>
            <a:r>
              <a:rPr lang="en-US" b="1" dirty="0" smtClean="0"/>
              <a:t>DO: </a:t>
            </a:r>
            <a:r>
              <a:rPr lang="en-US" dirty="0" smtClean="0"/>
              <a:t>Draw</a:t>
            </a:r>
            <a:r>
              <a:rPr lang="en-US" baseline="0" dirty="0" smtClean="0"/>
              <a:t> participants’ attention to the </a:t>
            </a:r>
            <a:r>
              <a:rPr lang="en-US" baseline="0" dirty="0" err="1" smtClean="0"/>
              <a:t>Instrucciones</a:t>
            </a:r>
            <a:r>
              <a:rPr lang="en-US" baseline="0" dirty="0" smtClean="0"/>
              <a:t> section.  </a:t>
            </a:r>
            <a:r>
              <a:rPr lang="en-US" i="1" dirty="0" smtClean="0">
                <a:sym typeface="Wingdings" pitchFamily="2" charset="2"/>
              </a:rPr>
              <a:t></a:t>
            </a:r>
            <a:r>
              <a:rPr lang="en-US" i="1" dirty="0" smtClean="0"/>
              <a:t> CLICK  </a:t>
            </a:r>
            <a:r>
              <a:rPr lang="en-US" baseline="0" dirty="0" smtClean="0"/>
              <a:t>Either read or have a participant read through the bolded, italic (Teacher stated) text on this slide. Allow participants </a:t>
            </a:r>
            <a:r>
              <a:rPr lang="en-US" dirty="0"/>
              <a:t>2</a:t>
            </a:r>
            <a:r>
              <a:rPr lang="en-US" baseline="0" dirty="0" smtClean="0"/>
              <a:t> minutes to practice</a:t>
            </a:r>
            <a:r>
              <a:rPr lang="en-US" dirty="0" smtClean="0"/>
              <a:t> this section with a partner.</a:t>
            </a:r>
            <a:endParaRPr lang="en-US" baseline="0" dirty="0" smtClean="0"/>
          </a:p>
          <a:p>
            <a:pPr>
              <a:buFont typeface="Arial" pitchFamily="34" charset="0"/>
              <a:buNone/>
            </a:pPr>
            <a:endParaRPr lang="en-US" b="1" baseline="0" dirty="0" smtClean="0"/>
          </a:p>
          <a:p>
            <a:pPr>
              <a:buFont typeface="Arial" pitchFamily="34" charset="0"/>
              <a:buNone/>
            </a:pPr>
            <a:endParaRPr lang="en-US" i="0" baseline="0" dirty="0" smtClean="0"/>
          </a:p>
          <a:p>
            <a:pPr>
              <a:buFont typeface="Arial" pitchFamily="34" charset="0"/>
              <a:buNone/>
            </a:pPr>
            <a:endParaRPr lang="en-US" dirty="0" smtClean="0"/>
          </a:p>
          <a:p>
            <a:pPr>
              <a:buFont typeface="Arial" pitchFamily="34" charset="0"/>
              <a:buNone/>
            </a:pPr>
            <a:r>
              <a:rPr lang="en-US" b="1" dirty="0" smtClean="0"/>
              <a:t>               ADDITIONAL INFORMATION FOR PRESENTER:</a:t>
            </a:r>
          </a:p>
          <a:p>
            <a:pPr>
              <a:buFont typeface="Arial" pitchFamily="34" charset="0"/>
              <a:buNone/>
            </a:pPr>
            <a:endParaRPr lang="en-US" b="1" i="0" baseline="0" dirty="0" smtClean="0"/>
          </a:p>
          <a:p>
            <a:r>
              <a:rPr lang="en-US" dirty="0" smtClean="0"/>
              <a:t>Although, Spanish has two types of rhyming words, we will only test </a:t>
            </a:r>
            <a:r>
              <a:rPr lang="en-US" dirty="0" err="1" smtClean="0"/>
              <a:t>rima</a:t>
            </a:r>
            <a:r>
              <a:rPr lang="en-US" dirty="0" smtClean="0"/>
              <a:t> </a:t>
            </a:r>
            <a:r>
              <a:rPr lang="en-US" dirty="0" err="1" smtClean="0"/>
              <a:t>consonante</a:t>
            </a:r>
            <a:r>
              <a:rPr lang="en-US" dirty="0" smtClean="0"/>
              <a:t>. Below is some background information on both types. </a:t>
            </a:r>
          </a:p>
          <a:p>
            <a:r>
              <a:rPr lang="en-US" u="sng" dirty="0" smtClean="0"/>
              <a:t>Type</a:t>
            </a:r>
            <a:r>
              <a:rPr lang="en-US" dirty="0" smtClean="0"/>
              <a:t>: Rima </a:t>
            </a:r>
            <a:r>
              <a:rPr lang="en-US" dirty="0" err="1" smtClean="0"/>
              <a:t>consonante</a:t>
            </a:r>
            <a:r>
              <a:rPr lang="en-US" dirty="0" smtClean="0"/>
              <a:t> </a:t>
            </a:r>
          </a:p>
          <a:p>
            <a:r>
              <a:rPr lang="en-US" u="sng" dirty="0" smtClean="0"/>
              <a:t>Rule</a:t>
            </a:r>
            <a:r>
              <a:rPr lang="en-US" dirty="0" smtClean="0"/>
              <a:t>: All final sounds are identical starting with vowel in stressed </a:t>
            </a:r>
            <a:r>
              <a:rPr lang="en-US" dirty="0" err="1" smtClean="0"/>
              <a:t>syllabe</a:t>
            </a:r>
            <a:r>
              <a:rPr lang="en-US" dirty="0" smtClean="0"/>
              <a:t>.</a:t>
            </a:r>
          </a:p>
          <a:p>
            <a:r>
              <a:rPr lang="en-US" u="sng" dirty="0" smtClean="0"/>
              <a:t>Examples</a:t>
            </a:r>
            <a:r>
              <a:rPr lang="en-US" dirty="0" smtClean="0"/>
              <a:t>: casa, </a:t>
            </a:r>
            <a:r>
              <a:rPr lang="en-US" dirty="0" err="1" smtClean="0"/>
              <a:t>masa</a:t>
            </a:r>
            <a:r>
              <a:rPr lang="en-US" dirty="0" smtClean="0"/>
              <a:t> ; </a:t>
            </a:r>
            <a:r>
              <a:rPr lang="en-US" dirty="0" err="1" smtClean="0"/>
              <a:t>pestaña</a:t>
            </a:r>
            <a:r>
              <a:rPr lang="en-US" dirty="0" smtClean="0"/>
              <a:t>, </a:t>
            </a:r>
            <a:r>
              <a:rPr lang="en-US" dirty="0" err="1" smtClean="0"/>
              <a:t>España</a:t>
            </a:r>
            <a:r>
              <a:rPr lang="en-US" dirty="0" smtClean="0"/>
              <a:t>; </a:t>
            </a:r>
            <a:r>
              <a:rPr lang="en-US" dirty="0" err="1" smtClean="0"/>
              <a:t>vestido</a:t>
            </a:r>
            <a:r>
              <a:rPr lang="en-US" dirty="0" smtClean="0"/>
              <a:t>, </a:t>
            </a:r>
            <a:r>
              <a:rPr lang="en-US" dirty="0" err="1" smtClean="0"/>
              <a:t>apellido</a:t>
            </a:r>
            <a:endParaRPr lang="en-US" dirty="0" smtClean="0"/>
          </a:p>
          <a:p>
            <a:endParaRPr lang="en-US" dirty="0"/>
          </a:p>
          <a:p>
            <a:r>
              <a:rPr lang="en-US" u="sng" dirty="0" smtClean="0"/>
              <a:t>Type</a:t>
            </a:r>
            <a:r>
              <a:rPr lang="en-US" dirty="0" smtClean="0"/>
              <a:t>: Rima </a:t>
            </a:r>
            <a:r>
              <a:rPr lang="en-US" dirty="0" err="1" smtClean="0"/>
              <a:t>asonante</a:t>
            </a:r>
            <a:endParaRPr lang="en-US" dirty="0"/>
          </a:p>
          <a:p>
            <a:r>
              <a:rPr lang="en-US" u="sng" dirty="0" smtClean="0"/>
              <a:t>Rule</a:t>
            </a:r>
            <a:r>
              <a:rPr lang="en-US" dirty="0"/>
              <a:t>: All final </a:t>
            </a:r>
            <a:r>
              <a:rPr lang="en-US" dirty="0" smtClean="0"/>
              <a:t>vowels </a:t>
            </a:r>
            <a:r>
              <a:rPr lang="en-US" dirty="0"/>
              <a:t>are identical starting with vowel in stressed </a:t>
            </a:r>
            <a:r>
              <a:rPr lang="en-US" dirty="0" smtClean="0"/>
              <a:t>syllable.</a:t>
            </a:r>
          </a:p>
          <a:p>
            <a:r>
              <a:rPr lang="en-US" u="sng" dirty="0" smtClean="0"/>
              <a:t>Examples</a:t>
            </a:r>
            <a:r>
              <a:rPr lang="en-US" dirty="0" smtClean="0"/>
              <a:t>: casa, drama; </a:t>
            </a:r>
            <a:r>
              <a:rPr lang="en-US" dirty="0" err="1" smtClean="0"/>
              <a:t>pestaña</a:t>
            </a:r>
            <a:r>
              <a:rPr lang="en-US" dirty="0" smtClean="0"/>
              <a:t>, </a:t>
            </a:r>
            <a:r>
              <a:rPr lang="en-US" dirty="0" err="1" smtClean="0"/>
              <a:t>bala</a:t>
            </a:r>
            <a:r>
              <a:rPr lang="en-US" dirty="0" smtClean="0"/>
              <a:t>; </a:t>
            </a:r>
            <a:r>
              <a:rPr lang="en-US" dirty="0" err="1" smtClean="0"/>
              <a:t>vestido</a:t>
            </a:r>
            <a:r>
              <a:rPr lang="en-US" dirty="0" smtClean="0"/>
              <a:t>, </a:t>
            </a:r>
            <a:r>
              <a:rPr lang="en-US" dirty="0" err="1" smtClean="0"/>
              <a:t>chiquito</a:t>
            </a:r>
            <a:endParaRPr lang="en-US" dirty="0"/>
          </a:p>
          <a:p>
            <a:endParaRPr lang="en-US" dirty="0" smtClean="0"/>
          </a:p>
          <a:p>
            <a:pPr>
              <a:buFont typeface="Arial" pitchFamily="34" charset="0"/>
              <a:buNone/>
            </a:pPr>
            <a:endParaRPr lang="en-US" b="1" i="0" baseline="0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43401" y="1295401"/>
            <a:ext cx="2357120" cy="1391150"/>
          </a:xfrm>
          <a:prstGeom prst="rect">
            <a:avLst/>
          </a:prstGeom>
          <a:noFill/>
        </p:spPr>
        <p:txBody>
          <a:bodyPr wrap="square" lIns="97535" tIns="48768" rIns="97535" bIns="48768" rtlCol="0">
            <a:spAutoFit/>
          </a:bodyPr>
          <a:lstStyle/>
          <a:p>
            <a:pPr marL="119024" indent="-119024"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 Be sure to give both practice items before continuing on with the actual test items.</a:t>
            </a:r>
          </a:p>
          <a:p>
            <a:pPr marL="119024" indent="-119024">
              <a:buFont typeface="Arial" pitchFamily="34" charset="0"/>
              <a:buChar char="•"/>
            </a:pPr>
            <a:endParaRPr lang="en-US" sz="1200" dirty="0">
              <a:solidFill>
                <a:prstClr val="black"/>
              </a:solidFill>
            </a:endParaRPr>
          </a:p>
          <a:p>
            <a:pPr marL="119024" indent="-119024"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 Students must provide real or nonsense rhyming words.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5" name="Picture 4" descr="additional-information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" y="5988570"/>
            <a:ext cx="457200" cy="457200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CBF78FC3-BEC0-4F34-B6DE-F65A62E142A6}" type="slidenum">
              <a:rPr lang="en-US"/>
              <a:pPr/>
              <a:t>21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1638" y="695325"/>
            <a:ext cx="3487737" cy="2614613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strongly recommended that after the MOY benchmark, that the first progress monitoring assessment be “</a:t>
            </a:r>
            <a:r>
              <a:rPr lang="en-US" dirty="0" err="1"/>
              <a:t>Serie</a:t>
            </a:r>
            <a:r>
              <a:rPr lang="en-US" dirty="0"/>
              <a:t> 14”, no matter where the student left off before the benchmark.  PDA users may be automatically routed to </a:t>
            </a:r>
            <a:r>
              <a:rPr lang="en-US" dirty="0" err="1"/>
              <a:t>Serie</a:t>
            </a:r>
            <a:r>
              <a:rPr lang="en-US"/>
              <a:t> 14 depending on your provider.  </a:t>
            </a:r>
          </a:p>
          <a:p>
            <a:endParaRPr lang="en-US" dirty="0"/>
          </a:p>
          <a:p>
            <a:r>
              <a:rPr lang="en-US" dirty="0"/>
              <a:t>Remember, however, that the MPLE offers lots of flexibility, so if needed you can start your optional tasks at the beginning of a sequence, if they have not been previously administered OR from where you left off before your MOY benchmark OR from the </a:t>
            </a:r>
            <a:r>
              <a:rPr lang="en-US" dirty="0" err="1"/>
              <a:t>Serie</a:t>
            </a:r>
            <a:r>
              <a:rPr lang="en-US" dirty="0"/>
              <a:t> 14 point, depending on your student needs.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1123FEA5-78D2-4579-8D1D-E0E36752438B}" type="slidenum">
              <a:rPr lang="en-US"/>
              <a:pPr/>
              <a:t>22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1638" y="695325"/>
            <a:ext cx="3487737" cy="2614613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u="sn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1955F57F-E6D0-4149-B33C-BDB6F5F2481A}" type="slidenum">
              <a:rPr lang="en-US"/>
              <a:pPr/>
              <a:t>23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1638" y="695325"/>
            <a:ext cx="3487737" cy="261461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u="sn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1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i="1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DO: </a:t>
            </a:r>
          </a:p>
          <a:p>
            <a:r>
              <a:rPr lang="en-US" dirty="0" smtClean="0"/>
              <a:t>Walk participants through flowchart logic.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1: </a:t>
            </a:r>
            <a:r>
              <a:rPr lang="en-US" dirty="0" err="1" smtClean="0"/>
              <a:t>Reconocimiento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palabas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2: </a:t>
            </a:r>
            <a:r>
              <a:rPr lang="en-US" dirty="0" err="1" smtClean="0"/>
              <a:t>Comprehensión</a:t>
            </a:r>
            <a:r>
              <a:rPr lang="en-US" dirty="0" smtClean="0"/>
              <a:t> de </a:t>
            </a:r>
            <a:r>
              <a:rPr lang="en-US" dirty="0" err="1" smtClean="0"/>
              <a:t>lectura</a:t>
            </a:r>
            <a:endParaRPr lang="en-US" dirty="0" smtClean="0"/>
          </a:p>
          <a:p>
            <a:r>
              <a:rPr lang="en-US" dirty="0" err="1" smtClean="0"/>
              <a:t>Sección</a:t>
            </a:r>
            <a:r>
              <a:rPr lang="en-US" dirty="0" smtClean="0"/>
              <a:t> 3: </a:t>
            </a:r>
            <a:r>
              <a:rPr lang="en-US" dirty="0" err="1" smtClean="0"/>
              <a:t>Dictado</a:t>
            </a:r>
            <a:endParaRPr lang="en-US" dirty="0" smtClean="0"/>
          </a:p>
          <a:p>
            <a:endParaRPr lang="en-US" dirty="0"/>
          </a:p>
          <a:p>
            <a:pPr marL="432465" lvl="2"/>
            <a:r>
              <a:rPr lang="en-US" dirty="0"/>
              <a:t>Remind participants that there is a copy of this administration sequence  in their participant packet.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343401" y="1295401"/>
            <a:ext cx="2357120" cy="652486"/>
          </a:xfrm>
          <a:prstGeom prst="rect">
            <a:avLst/>
          </a:prstGeom>
          <a:noFill/>
        </p:spPr>
        <p:txBody>
          <a:bodyPr wrap="square" lIns="97535" tIns="48768" rIns="97535" bIns="48768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 All three sections must be given at each time point.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5" name="Picture 4" descr="Write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30000" y="4709886"/>
            <a:ext cx="438150" cy="442686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DO: </a:t>
            </a:r>
          </a:p>
          <a:p>
            <a:r>
              <a:rPr lang="en-US" dirty="0" smtClean="0"/>
              <a:t>Walk participants through flowchart logic.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1: </a:t>
            </a:r>
            <a:r>
              <a:rPr lang="en-US" dirty="0" err="1" smtClean="0"/>
              <a:t>Reconocimiento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palabas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2: </a:t>
            </a:r>
            <a:r>
              <a:rPr lang="en-US" dirty="0" err="1" smtClean="0"/>
              <a:t>Comprehensión</a:t>
            </a:r>
            <a:r>
              <a:rPr lang="en-US" dirty="0" smtClean="0"/>
              <a:t> de </a:t>
            </a:r>
            <a:r>
              <a:rPr lang="en-US" dirty="0" err="1" smtClean="0"/>
              <a:t>lectura</a:t>
            </a:r>
            <a:endParaRPr lang="en-US" dirty="0" smtClean="0"/>
          </a:p>
          <a:p>
            <a:r>
              <a:rPr lang="en-US" dirty="0" err="1" smtClean="0"/>
              <a:t>Sección</a:t>
            </a:r>
            <a:r>
              <a:rPr lang="en-US" dirty="0" smtClean="0"/>
              <a:t> 3: </a:t>
            </a:r>
            <a:r>
              <a:rPr lang="en-US" dirty="0" err="1" smtClean="0"/>
              <a:t>Dictado</a:t>
            </a:r>
            <a:endParaRPr lang="en-US" dirty="0" smtClean="0"/>
          </a:p>
          <a:p>
            <a:endParaRPr lang="en-US" dirty="0"/>
          </a:p>
          <a:p>
            <a:pPr marL="432465" lvl="2"/>
            <a:r>
              <a:rPr lang="en-US" dirty="0"/>
              <a:t>Remind participants that there is a copy of this administration sequence  in their participant packet.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343401" y="1295401"/>
            <a:ext cx="2357120" cy="652486"/>
          </a:xfrm>
          <a:prstGeom prst="rect">
            <a:avLst/>
          </a:prstGeom>
          <a:noFill/>
        </p:spPr>
        <p:txBody>
          <a:bodyPr wrap="square" lIns="97535" tIns="48768" rIns="97535" bIns="48768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 All three sections must be given at each time point.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5" name="Picture 4" descr="Write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30000" y="4709886"/>
            <a:ext cx="438150" cy="442686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3225" y="695325"/>
            <a:ext cx="3487738" cy="2616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DO: </a:t>
            </a:r>
          </a:p>
          <a:p>
            <a:r>
              <a:rPr lang="en-US" dirty="0" smtClean="0"/>
              <a:t>Walk participants through flowchart logic.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1: </a:t>
            </a:r>
            <a:r>
              <a:rPr lang="en-US" dirty="0" err="1" smtClean="0"/>
              <a:t>Reconocimiento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palabas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Sección</a:t>
            </a:r>
            <a:r>
              <a:rPr lang="en-US" dirty="0" smtClean="0"/>
              <a:t> 2: </a:t>
            </a:r>
            <a:r>
              <a:rPr lang="en-US" dirty="0" err="1" smtClean="0"/>
              <a:t>Comprehensión</a:t>
            </a:r>
            <a:r>
              <a:rPr lang="en-US" dirty="0" smtClean="0"/>
              <a:t> de </a:t>
            </a:r>
            <a:r>
              <a:rPr lang="en-US" dirty="0" err="1" smtClean="0"/>
              <a:t>lectura</a:t>
            </a:r>
            <a:endParaRPr lang="en-US" dirty="0" smtClean="0"/>
          </a:p>
          <a:p>
            <a:r>
              <a:rPr lang="en-US" dirty="0" err="1" smtClean="0"/>
              <a:t>Sección</a:t>
            </a:r>
            <a:r>
              <a:rPr lang="en-US" dirty="0" smtClean="0"/>
              <a:t> 3: </a:t>
            </a:r>
            <a:r>
              <a:rPr lang="en-US" dirty="0" err="1" smtClean="0"/>
              <a:t>Dictado</a:t>
            </a:r>
            <a:endParaRPr lang="en-US" dirty="0" smtClean="0"/>
          </a:p>
          <a:p>
            <a:endParaRPr lang="en-US" dirty="0"/>
          </a:p>
          <a:p>
            <a:pPr marL="432465" lvl="2"/>
            <a:r>
              <a:rPr lang="en-US" dirty="0"/>
              <a:t>Remind participants that there is a copy of this administration sequence  in their participant packet.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343401" y="1295401"/>
            <a:ext cx="2357120" cy="652486"/>
          </a:xfrm>
          <a:prstGeom prst="rect">
            <a:avLst/>
          </a:prstGeom>
          <a:noFill/>
        </p:spPr>
        <p:txBody>
          <a:bodyPr wrap="square" lIns="97535" tIns="48768" rIns="97535" bIns="48768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</a:rPr>
              <a:t> All three sections must be given at each time point.</a:t>
            </a:r>
          </a:p>
          <a:p>
            <a:pPr>
              <a:buFont typeface="Arial" pitchFamily="34" charset="0"/>
              <a:buChar char="•"/>
            </a:pP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5" name="Picture 4" descr="Write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30000" y="4709886"/>
            <a:ext cx="438150" cy="442686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695325"/>
            <a:ext cx="3487737" cy="2614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27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5876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740417">
                    <a:lumMod val="50000"/>
                  </a:srgbClr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 b="1">
                <a:solidFill>
                  <a:srgbClr val="000000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95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594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7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ECD0DC"/>
                </a:solidFill>
              </a:rPr>
              <a:t>© 2010 University of Houston and Texas Education Agency</a:t>
            </a:r>
            <a:endParaRPr lang="en-US" dirty="0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82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17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05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21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813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44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441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337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5876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11577">
                    <a:lumMod val="50000"/>
                  </a:srgbClr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 b="1">
                <a:solidFill>
                  <a:srgbClr val="000000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36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92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394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305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26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494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19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733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151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8136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648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1F8FB"/>
                </a:solidFill>
              </a:rPr>
              <a:pPr/>
              <a:t>1/5/2011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311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5876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25628">
                    <a:lumMod val="50000"/>
                  </a:srgbClr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 b="1">
                <a:solidFill>
                  <a:srgbClr val="000000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42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78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998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655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5473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88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078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855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3925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884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815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17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white"/>
                </a:solidFill>
              </a:rPr>
              <a:t>© 2010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47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white"/>
                </a:solidFill>
              </a:rPr>
              <a:t>© 2010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85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white"/>
                </a:solidFill>
              </a:rPr>
              <a:t>© 2010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658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5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06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54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white"/>
                </a:solidFill>
              </a:rPr>
              <a:t>© 2010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10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white"/>
                </a:solidFill>
              </a:rPr>
              <a:t>© 2010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552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9310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216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4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prstClr val="white"/>
                </a:solidFill>
              </a:rPr>
              <a:pPr/>
              <a:t>1/5/2011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7891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24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2060"/>
                </a:solidFill>
              </a:rPr>
              <a:t>© 2010 University of Houston and Texas Education Agency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281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  <a:ln>
            <a:noFill/>
          </a:ln>
        </p:spPr>
        <p:txBody>
          <a:bodyPr/>
          <a:lstStyle>
            <a:lvl1pPr>
              <a:defRPr>
                <a:solidFill>
                  <a:srgbClr val="00206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206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644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  <a:latin typeface="Calibri" pitchFamily="34" charset="0"/>
              </a:defRPr>
            </a:lvl1pPr>
            <a:lvl2pPr>
              <a:defRPr>
                <a:solidFill>
                  <a:srgbClr val="002060"/>
                </a:solidFill>
                <a:latin typeface="Calibri" pitchFamily="34" charset="0"/>
              </a:defRPr>
            </a:lvl2pPr>
            <a:lvl3pPr>
              <a:defRPr>
                <a:solidFill>
                  <a:srgbClr val="002060"/>
                </a:solidFill>
                <a:latin typeface="Calibri" pitchFamily="34" charset="0"/>
              </a:defRPr>
            </a:lvl3pPr>
            <a:lvl4pPr>
              <a:defRPr>
                <a:solidFill>
                  <a:srgbClr val="002060"/>
                </a:solidFill>
                <a:latin typeface="Calibri" pitchFamily="34" charset="0"/>
              </a:defRPr>
            </a:lvl4pPr>
            <a:lvl5pPr>
              <a:defRPr>
                <a:solidFill>
                  <a:srgbClr val="002060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343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1960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1279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1885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7271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4133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66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18233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444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41425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>
                <a:solidFill>
                  <a:srgbClr val="002060"/>
                </a:solidFill>
              </a:rPr>
              <a:pPr/>
              <a:t>1/5/2011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26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36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052FC9-2C01-4347-9659-53DAECB4E020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" y="6553200"/>
            <a:ext cx="26447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900">
                <a:latin typeface="Calibri" pitchFamily="34" charset="0"/>
                <a:sym typeface="Symbol"/>
              </a:defRPr>
            </a:lvl1pPr>
          </a:lstStyle>
          <a:p>
            <a:r>
              <a:rPr lang="en-US" dirty="0" smtClean="0"/>
              <a:t>  2010, University of Houston and Texas Education Agency</a:t>
            </a:r>
            <a:endParaRPr lang="en-US" dirty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ECD0DC"/>
                </a:solidFill>
              </a:endParaRPr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14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6052FC9-2C01-4347-9659-53DAECB4E020}" type="datetimeFigureOut">
              <a:rPr lang="en-US" smtClean="0">
                <a:solidFill>
                  <a:srgbClr val="ECD0DC"/>
                </a:solidFill>
              </a:rPr>
              <a:pPr/>
              <a:t>1/5/2011</a:t>
            </a:fld>
            <a:endParaRPr lang="en-US">
              <a:solidFill>
                <a:srgbClr val="ECD0DC"/>
              </a:solidFill>
            </a:endParaRP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ECD0DC"/>
              </a:solidFill>
            </a:endParaRP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>
                <a:solidFill>
                  <a:srgbClr val="ECD0DC"/>
                </a:solidFill>
              </a:rPr>
              <a:pPr/>
              <a:t>‹#›</a:t>
            </a:fld>
            <a:endParaRPr lang="en-US">
              <a:solidFill>
                <a:srgbClr val="ECD0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2960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effectLst/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FF"/>
        </a:buClr>
        <a:buChar char="•"/>
        <a:defRPr sz="3200" b="1">
          <a:solidFill>
            <a:srgbClr val="FFFFFF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rgbClr val="FFFFFF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rgbClr val="FFFFFF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1F8FB"/>
                </a:solidFill>
              </a:endParaRPr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C1F8FB"/>
              </a:solidFill>
            </a:endParaRP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>
                <a:solidFill>
                  <a:srgbClr val="C1F8FB"/>
                </a:solidFill>
              </a:rPr>
              <a:pPr/>
              <a:t>‹#›</a:t>
            </a:fld>
            <a:endParaRPr lang="en-US">
              <a:solidFill>
                <a:srgbClr val="C1F8FB"/>
              </a:solidFill>
            </a:endParaRPr>
          </a:p>
        </p:txBody>
      </p:sp>
      <p:sp>
        <p:nvSpPr>
          <p:cNvPr id="27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1F8FB"/>
                </a:solidFill>
              </a:rPr>
              <a:t>© 2010 University of Houston and Texas Education Agency</a:t>
            </a:r>
            <a:endParaRPr lang="en-US" dirty="0">
              <a:solidFill>
                <a:srgbClr val="C1F8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000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effectLst/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FF"/>
        </a:buClr>
        <a:buChar char="•"/>
        <a:defRPr sz="3200" b="1">
          <a:solidFill>
            <a:srgbClr val="FFFFFF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rgbClr val="FFFFFF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rgbClr val="FFFFFF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C9F7C5"/>
                </a:solidFill>
              </a:endParaRPr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14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6052FC9-2C01-4347-9659-53DAECB4E020}" type="datetimeFigureOut">
              <a:rPr lang="en-US" smtClean="0">
                <a:solidFill>
                  <a:srgbClr val="C9F7C5"/>
                </a:solidFill>
              </a:rPr>
              <a:pPr/>
              <a:t>1/5/2011</a:t>
            </a:fld>
            <a:endParaRPr lang="en-US">
              <a:solidFill>
                <a:srgbClr val="C9F7C5"/>
              </a:solidFill>
            </a:endParaRP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C9F7C5"/>
              </a:solidFill>
            </a:endParaRP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>
                <a:solidFill>
                  <a:srgbClr val="C9F7C5"/>
                </a:solidFill>
              </a:rPr>
              <a:pPr/>
              <a:t>‹#›</a:t>
            </a:fld>
            <a:endParaRPr lang="en-US">
              <a:solidFill>
                <a:srgbClr val="C9F7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690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effectLst/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FF"/>
        </a:buClr>
        <a:buChar char="•"/>
        <a:defRPr sz="3200" b="1">
          <a:solidFill>
            <a:srgbClr val="FFFFFF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rgbClr val="FFFFFF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rgbClr val="FFFFFF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FFFFFF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ltGray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ltGray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ltGray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ltGray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ltGray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ltGray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ltGray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ltGray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ltGray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ltGray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ltGray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ltGray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ltGray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ltGray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ltGray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ltGray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ltGray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" y="6553200"/>
            <a:ext cx="26447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900">
                <a:latin typeface="Calibri" pitchFamily="34" charset="0"/>
                <a:sym typeface="Symbol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  2010, University of Houston and Texas Education Agency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42163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/>
              <a:ahLst/>
              <a:cxnLst>
                <a:cxn ang="0">
                  <a:pos x="224" y="439"/>
                </a:cxn>
                <a:cxn ang="0">
                  <a:pos x="193" y="434"/>
                </a:cxn>
                <a:cxn ang="0">
                  <a:pos x="165" y="436"/>
                </a:cxn>
                <a:cxn ang="0">
                  <a:pos x="156" y="444"/>
                </a:cxn>
                <a:cxn ang="0">
                  <a:pos x="147" y="461"/>
                </a:cxn>
                <a:cxn ang="0">
                  <a:pos x="147" y="487"/>
                </a:cxn>
                <a:cxn ang="0">
                  <a:pos x="143" y="513"/>
                </a:cxn>
                <a:cxn ang="0">
                  <a:pos x="136" y="537"/>
                </a:cxn>
                <a:cxn ang="0">
                  <a:pos x="7" y="549"/>
                </a:cxn>
                <a:cxn ang="0">
                  <a:pos x="5" y="510"/>
                </a:cxn>
                <a:cxn ang="0">
                  <a:pos x="1" y="472"/>
                </a:cxn>
                <a:cxn ang="0">
                  <a:pos x="1" y="433"/>
                </a:cxn>
                <a:cxn ang="0">
                  <a:pos x="12" y="392"/>
                </a:cxn>
                <a:cxn ang="0">
                  <a:pos x="37" y="383"/>
                </a:cxn>
                <a:cxn ang="0">
                  <a:pos x="66" y="389"/>
                </a:cxn>
                <a:cxn ang="0">
                  <a:pos x="94" y="403"/>
                </a:cxn>
                <a:cxn ang="0">
                  <a:pos x="120" y="417"/>
                </a:cxn>
                <a:cxn ang="0">
                  <a:pos x="156" y="399"/>
                </a:cxn>
                <a:cxn ang="0">
                  <a:pos x="166" y="363"/>
                </a:cxn>
                <a:cxn ang="0">
                  <a:pos x="164" y="321"/>
                </a:cxn>
                <a:cxn ang="0">
                  <a:pos x="158" y="280"/>
                </a:cxn>
                <a:cxn ang="0">
                  <a:pos x="71" y="135"/>
                </a:cxn>
                <a:cxn ang="0">
                  <a:pos x="104" y="141"/>
                </a:cxn>
                <a:cxn ang="0">
                  <a:pos x="137" y="147"/>
                </a:cxn>
                <a:cxn ang="0">
                  <a:pos x="170" y="144"/>
                </a:cxn>
                <a:cxn ang="0">
                  <a:pos x="195" y="128"/>
                </a:cxn>
                <a:cxn ang="0">
                  <a:pos x="206" y="114"/>
                </a:cxn>
                <a:cxn ang="0">
                  <a:pos x="216" y="92"/>
                </a:cxn>
                <a:cxn ang="0">
                  <a:pos x="211" y="69"/>
                </a:cxn>
                <a:cxn ang="0">
                  <a:pos x="207" y="47"/>
                </a:cxn>
                <a:cxn ang="0">
                  <a:pos x="208" y="24"/>
                </a:cxn>
                <a:cxn ang="0">
                  <a:pos x="221" y="2"/>
                </a:cxn>
                <a:cxn ang="0">
                  <a:pos x="245" y="0"/>
                </a:cxn>
                <a:cxn ang="0">
                  <a:pos x="272" y="5"/>
                </a:cxn>
                <a:cxn ang="0">
                  <a:pos x="296" y="17"/>
                </a:cxn>
                <a:cxn ang="0">
                  <a:pos x="316" y="38"/>
                </a:cxn>
                <a:cxn ang="0">
                  <a:pos x="317" y="66"/>
                </a:cxn>
                <a:cxn ang="0">
                  <a:pos x="304" y="94"/>
                </a:cxn>
                <a:cxn ang="0">
                  <a:pos x="294" y="125"/>
                </a:cxn>
                <a:cxn ang="0">
                  <a:pos x="302" y="158"/>
                </a:cxn>
                <a:cxn ang="0">
                  <a:pos x="337" y="181"/>
                </a:cxn>
                <a:cxn ang="0">
                  <a:pos x="380" y="188"/>
                </a:cxn>
                <a:cxn ang="0">
                  <a:pos x="427" y="190"/>
                </a:cxn>
                <a:cxn ang="0">
                  <a:pos x="431" y="329"/>
                </a:cxn>
                <a:cxn ang="0">
                  <a:pos x="401" y="338"/>
                </a:cxn>
                <a:cxn ang="0">
                  <a:pos x="370" y="331"/>
                </a:cxn>
                <a:cxn ang="0">
                  <a:pos x="337" y="319"/>
                </a:cxn>
                <a:cxn ang="0">
                  <a:pos x="303" y="316"/>
                </a:cxn>
                <a:cxn ang="0">
                  <a:pos x="281" y="333"/>
                </a:cxn>
                <a:cxn ang="0">
                  <a:pos x="268" y="361"/>
                </a:cxn>
                <a:cxn ang="0">
                  <a:pos x="263" y="393"/>
                </a:cxn>
                <a:cxn ang="0">
                  <a:pos x="264" y="427"/>
                </a:cxn>
                <a:cxn ang="0">
                  <a:pos x="286" y="457"/>
                </a:cxn>
                <a:cxn ang="0">
                  <a:pos x="317" y="464"/>
                </a:cxn>
                <a:cxn ang="0">
                  <a:pos x="354" y="463"/>
                </a:cxn>
                <a:cxn ang="0">
                  <a:pos x="392" y="473"/>
                </a:cxn>
                <a:cxn ang="0">
                  <a:pos x="401" y="509"/>
                </a:cxn>
                <a:cxn ang="0">
                  <a:pos x="403" y="547"/>
                </a:cxn>
                <a:cxn ang="0">
                  <a:pos x="398" y="583"/>
                </a:cxn>
                <a:cxn ang="0">
                  <a:pos x="388" y="617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/>
              <a:ahLst/>
              <a:cxnLst>
                <a:cxn ang="0">
                  <a:pos x="186" y="342"/>
                </a:cxn>
                <a:cxn ang="0">
                  <a:pos x="175" y="308"/>
                </a:cxn>
                <a:cxn ang="0">
                  <a:pos x="149" y="280"/>
                </a:cxn>
                <a:cxn ang="0">
                  <a:pos x="124" y="270"/>
                </a:cxn>
                <a:cxn ang="0">
                  <a:pos x="104" y="269"/>
                </a:cxn>
                <a:cxn ang="0">
                  <a:pos x="10" y="290"/>
                </a:cxn>
                <a:cxn ang="0">
                  <a:pos x="3" y="264"/>
                </a:cxn>
                <a:cxn ang="0">
                  <a:pos x="0" y="236"/>
                </a:cxn>
                <a:cxn ang="0">
                  <a:pos x="4" y="214"/>
                </a:cxn>
                <a:cxn ang="0">
                  <a:pos x="22" y="200"/>
                </a:cxn>
                <a:cxn ang="0">
                  <a:pos x="53" y="200"/>
                </a:cxn>
                <a:cxn ang="0">
                  <a:pos x="90" y="208"/>
                </a:cxn>
                <a:cxn ang="0">
                  <a:pos x="126" y="190"/>
                </a:cxn>
                <a:cxn ang="0">
                  <a:pos x="144" y="33"/>
                </a:cxn>
                <a:cxn ang="0">
                  <a:pos x="174" y="28"/>
                </a:cxn>
                <a:cxn ang="0">
                  <a:pos x="206" y="31"/>
                </a:cxn>
                <a:cxn ang="0">
                  <a:pos x="230" y="57"/>
                </a:cxn>
                <a:cxn ang="0">
                  <a:pos x="236" y="99"/>
                </a:cxn>
                <a:cxn ang="0">
                  <a:pos x="249" y="138"/>
                </a:cxn>
                <a:cxn ang="0">
                  <a:pos x="293" y="159"/>
                </a:cxn>
                <a:cxn ang="0">
                  <a:pos x="345" y="148"/>
                </a:cxn>
                <a:cxn ang="0">
                  <a:pos x="366" y="119"/>
                </a:cxn>
                <a:cxn ang="0">
                  <a:pos x="361" y="91"/>
                </a:cxn>
                <a:cxn ang="0">
                  <a:pos x="352" y="62"/>
                </a:cxn>
                <a:cxn ang="0">
                  <a:pos x="363" y="34"/>
                </a:cxn>
                <a:cxn ang="0">
                  <a:pos x="398" y="17"/>
                </a:cxn>
                <a:cxn ang="0">
                  <a:pos x="439" y="7"/>
                </a:cxn>
                <a:cxn ang="0">
                  <a:pos x="474" y="5"/>
                </a:cxn>
                <a:cxn ang="0">
                  <a:pos x="479" y="37"/>
                </a:cxn>
                <a:cxn ang="0">
                  <a:pos x="483" y="70"/>
                </a:cxn>
                <a:cxn ang="0">
                  <a:pos x="507" y="97"/>
                </a:cxn>
                <a:cxn ang="0">
                  <a:pos x="535" y="101"/>
                </a:cxn>
                <a:cxn ang="0">
                  <a:pos x="566" y="94"/>
                </a:cxn>
                <a:cxn ang="0">
                  <a:pos x="598" y="94"/>
                </a:cxn>
                <a:cxn ang="0">
                  <a:pos x="620" y="125"/>
                </a:cxn>
                <a:cxn ang="0">
                  <a:pos x="621" y="162"/>
                </a:cxn>
                <a:cxn ang="0">
                  <a:pos x="608" y="178"/>
                </a:cxn>
                <a:cxn ang="0">
                  <a:pos x="573" y="183"/>
                </a:cxn>
                <a:cxn ang="0">
                  <a:pos x="524" y="186"/>
                </a:cxn>
                <a:cxn ang="0">
                  <a:pos x="514" y="197"/>
                </a:cxn>
                <a:cxn ang="0">
                  <a:pos x="519" y="333"/>
                </a:cxn>
                <a:cxn ang="0">
                  <a:pos x="486" y="342"/>
                </a:cxn>
                <a:cxn ang="0">
                  <a:pos x="449" y="344"/>
                </a:cxn>
                <a:cxn ang="0">
                  <a:pos x="412" y="338"/>
                </a:cxn>
                <a:cxn ang="0">
                  <a:pos x="402" y="311"/>
                </a:cxn>
                <a:cxn ang="0">
                  <a:pos x="402" y="283"/>
                </a:cxn>
                <a:cxn ang="0">
                  <a:pos x="397" y="254"/>
                </a:cxn>
                <a:cxn ang="0">
                  <a:pos x="367" y="236"/>
                </a:cxn>
                <a:cxn ang="0">
                  <a:pos x="329" y="237"/>
                </a:cxn>
                <a:cxn ang="0">
                  <a:pos x="289" y="248"/>
                </a:cxn>
                <a:cxn ang="0">
                  <a:pos x="263" y="264"/>
                </a:cxn>
                <a:cxn ang="0">
                  <a:pos x="262" y="293"/>
                </a:cxn>
                <a:cxn ang="0">
                  <a:pos x="276" y="322"/>
                </a:cxn>
                <a:cxn ang="0">
                  <a:pos x="257" y="360"/>
                </a:cxn>
                <a:cxn ang="0">
                  <a:pos x="210" y="364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/>
              <a:ahLst/>
              <a:cxnLst>
                <a:cxn ang="0">
                  <a:pos x="229" y="453"/>
                </a:cxn>
                <a:cxn ang="0">
                  <a:pos x="200" y="429"/>
                </a:cxn>
                <a:cxn ang="0">
                  <a:pos x="175" y="402"/>
                </a:cxn>
                <a:cxn ang="0">
                  <a:pos x="158" y="368"/>
                </a:cxn>
                <a:cxn ang="0">
                  <a:pos x="241" y="275"/>
                </a:cxn>
                <a:cxn ang="0">
                  <a:pos x="224" y="248"/>
                </a:cxn>
                <a:cxn ang="0">
                  <a:pos x="198" y="228"/>
                </a:cxn>
                <a:cxn ang="0">
                  <a:pos x="166" y="214"/>
                </a:cxn>
                <a:cxn ang="0">
                  <a:pos x="139" y="217"/>
                </a:cxn>
                <a:cxn ang="0">
                  <a:pos x="128" y="238"/>
                </a:cxn>
                <a:cxn ang="0">
                  <a:pos x="120" y="262"/>
                </a:cxn>
                <a:cxn ang="0">
                  <a:pos x="104" y="283"/>
                </a:cxn>
                <a:cxn ang="0">
                  <a:pos x="77" y="291"/>
                </a:cxn>
                <a:cxn ang="0">
                  <a:pos x="53" y="288"/>
                </a:cxn>
                <a:cxn ang="0">
                  <a:pos x="31" y="275"/>
                </a:cxn>
                <a:cxn ang="0">
                  <a:pos x="12" y="257"/>
                </a:cxn>
                <a:cxn ang="0">
                  <a:pos x="61" y="109"/>
                </a:cxn>
                <a:cxn ang="0">
                  <a:pos x="24" y="85"/>
                </a:cxn>
                <a:cxn ang="0">
                  <a:pos x="0" y="53"/>
                </a:cxn>
                <a:cxn ang="0">
                  <a:pos x="19" y="22"/>
                </a:cxn>
                <a:cxn ang="0">
                  <a:pos x="54" y="0"/>
                </a:cxn>
                <a:cxn ang="0">
                  <a:pos x="82" y="6"/>
                </a:cxn>
                <a:cxn ang="0">
                  <a:pos x="103" y="29"/>
                </a:cxn>
                <a:cxn ang="0">
                  <a:pos x="132" y="57"/>
                </a:cxn>
                <a:cxn ang="0">
                  <a:pos x="175" y="64"/>
                </a:cxn>
                <a:cxn ang="0">
                  <a:pos x="215" y="43"/>
                </a:cxn>
                <a:cxn ang="0">
                  <a:pos x="243" y="16"/>
                </a:cxn>
                <a:cxn ang="0">
                  <a:pos x="265" y="22"/>
                </a:cxn>
                <a:cxn ang="0">
                  <a:pos x="284" y="34"/>
                </a:cxn>
                <a:cxn ang="0">
                  <a:pos x="301" y="52"/>
                </a:cxn>
                <a:cxn ang="0">
                  <a:pos x="318" y="72"/>
                </a:cxn>
                <a:cxn ang="0">
                  <a:pos x="314" y="98"/>
                </a:cxn>
                <a:cxn ang="0">
                  <a:pos x="296" y="115"/>
                </a:cxn>
                <a:cxn ang="0">
                  <a:pos x="278" y="123"/>
                </a:cxn>
                <a:cxn ang="0">
                  <a:pos x="260" y="130"/>
                </a:cxn>
                <a:cxn ang="0">
                  <a:pos x="249" y="152"/>
                </a:cxn>
                <a:cxn ang="0">
                  <a:pos x="257" y="180"/>
                </a:cxn>
                <a:cxn ang="0">
                  <a:pos x="288" y="210"/>
                </a:cxn>
                <a:cxn ang="0">
                  <a:pos x="321" y="231"/>
                </a:cxn>
                <a:cxn ang="0">
                  <a:pos x="339" y="231"/>
                </a:cxn>
                <a:cxn ang="0">
                  <a:pos x="358" y="228"/>
                </a:cxn>
                <a:cxn ang="0">
                  <a:pos x="377" y="200"/>
                </a:cxn>
                <a:cxn ang="0">
                  <a:pos x="385" y="171"/>
                </a:cxn>
                <a:cxn ang="0">
                  <a:pos x="404" y="158"/>
                </a:cxn>
                <a:cxn ang="0">
                  <a:pos x="497" y="213"/>
                </a:cxn>
                <a:cxn ang="0">
                  <a:pos x="482" y="238"/>
                </a:cxn>
                <a:cxn ang="0">
                  <a:pos x="458" y="259"/>
                </a:cxn>
                <a:cxn ang="0">
                  <a:pos x="438" y="282"/>
                </a:cxn>
                <a:cxn ang="0">
                  <a:pos x="434" y="313"/>
                </a:cxn>
                <a:cxn ang="0">
                  <a:pos x="467" y="339"/>
                </a:cxn>
                <a:cxn ang="0">
                  <a:pos x="505" y="362"/>
                </a:cxn>
                <a:cxn ang="0">
                  <a:pos x="329" y="370"/>
                </a:cxn>
                <a:cxn ang="0">
                  <a:pos x="306" y="395"/>
                </a:cxn>
                <a:cxn ang="0">
                  <a:pos x="287" y="423"/>
                </a:cxn>
                <a:cxn ang="0">
                  <a:pos x="267" y="452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/>
              <a:ahLst/>
              <a:cxnLst>
                <a:cxn ang="0">
                  <a:pos x="254" y="495"/>
                </a:cxn>
                <a:cxn ang="0">
                  <a:pos x="245" y="454"/>
                </a:cxn>
                <a:cxn ang="0">
                  <a:pos x="230" y="417"/>
                </a:cxn>
                <a:cxn ang="0">
                  <a:pos x="193" y="402"/>
                </a:cxn>
                <a:cxn ang="0">
                  <a:pos x="150" y="412"/>
                </a:cxn>
                <a:cxn ang="0">
                  <a:pos x="112" y="417"/>
                </a:cxn>
                <a:cxn ang="0">
                  <a:pos x="93" y="399"/>
                </a:cxn>
                <a:cxn ang="0">
                  <a:pos x="81" y="370"/>
                </a:cxn>
                <a:cxn ang="0">
                  <a:pos x="75" y="339"/>
                </a:cxn>
                <a:cxn ang="0">
                  <a:pos x="76" y="309"/>
                </a:cxn>
                <a:cxn ang="0">
                  <a:pos x="106" y="300"/>
                </a:cxn>
                <a:cxn ang="0">
                  <a:pos x="146" y="307"/>
                </a:cxn>
                <a:cxn ang="0">
                  <a:pos x="175" y="294"/>
                </a:cxn>
                <a:cxn ang="0">
                  <a:pos x="186" y="273"/>
                </a:cxn>
                <a:cxn ang="0">
                  <a:pos x="189" y="246"/>
                </a:cxn>
                <a:cxn ang="0">
                  <a:pos x="188" y="219"/>
                </a:cxn>
                <a:cxn ang="0">
                  <a:pos x="178" y="191"/>
                </a:cxn>
                <a:cxn ang="0">
                  <a:pos x="153" y="171"/>
                </a:cxn>
                <a:cxn ang="0">
                  <a:pos x="123" y="172"/>
                </a:cxn>
                <a:cxn ang="0">
                  <a:pos x="93" y="185"/>
                </a:cxn>
                <a:cxn ang="0">
                  <a:pos x="64" y="194"/>
                </a:cxn>
                <a:cxn ang="0">
                  <a:pos x="34" y="185"/>
                </a:cxn>
                <a:cxn ang="0">
                  <a:pos x="19" y="166"/>
                </a:cxn>
                <a:cxn ang="0">
                  <a:pos x="9" y="146"/>
                </a:cxn>
                <a:cxn ang="0">
                  <a:pos x="2" y="122"/>
                </a:cxn>
                <a:cxn ang="0">
                  <a:pos x="0" y="98"/>
                </a:cxn>
                <a:cxn ang="0">
                  <a:pos x="387" y="12"/>
                </a:cxn>
                <a:cxn ang="0">
                  <a:pos x="399" y="41"/>
                </a:cxn>
                <a:cxn ang="0">
                  <a:pos x="406" y="74"/>
                </a:cxn>
                <a:cxn ang="0">
                  <a:pos x="411" y="107"/>
                </a:cxn>
                <a:cxn ang="0">
                  <a:pos x="396" y="141"/>
                </a:cxn>
                <a:cxn ang="0">
                  <a:pos x="375" y="144"/>
                </a:cxn>
                <a:cxn ang="0">
                  <a:pos x="354" y="141"/>
                </a:cxn>
                <a:cxn ang="0">
                  <a:pos x="332" y="137"/>
                </a:cxn>
                <a:cxn ang="0">
                  <a:pos x="307" y="141"/>
                </a:cxn>
                <a:cxn ang="0">
                  <a:pos x="286" y="166"/>
                </a:cxn>
                <a:cxn ang="0">
                  <a:pos x="285" y="199"/>
                </a:cxn>
                <a:cxn ang="0">
                  <a:pos x="289" y="222"/>
                </a:cxn>
                <a:cxn ang="0">
                  <a:pos x="295" y="247"/>
                </a:cxn>
                <a:cxn ang="0">
                  <a:pos x="308" y="268"/>
                </a:cxn>
                <a:cxn ang="0">
                  <a:pos x="332" y="282"/>
                </a:cxn>
                <a:cxn ang="0">
                  <a:pos x="357" y="282"/>
                </a:cxn>
                <a:cxn ang="0">
                  <a:pos x="379" y="272"/>
                </a:cxn>
                <a:cxn ang="0">
                  <a:pos x="402" y="262"/>
                </a:cxn>
                <a:cxn ang="0">
                  <a:pos x="426" y="265"/>
                </a:cxn>
                <a:cxn ang="0">
                  <a:pos x="436" y="287"/>
                </a:cxn>
                <a:cxn ang="0">
                  <a:pos x="442" y="312"/>
                </a:cxn>
                <a:cxn ang="0">
                  <a:pos x="444" y="338"/>
                </a:cxn>
                <a:cxn ang="0">
                  <a:pos x="436" y="358"/>
                </a:cxn>
                <a:cxn ang="0">
                  <a:pos x="397" y="366"/>
                </a:cxn>
                <a:cxn ang="0">
                  <a:pos x="363" y="380"/>
                </a:cxn>
                <a:cxn ang="0">
                  <a:pos x="347" y="406"/>
                </a:cxn>
                <a:cxn ang="0">
                  <a:pos x="353" y="437"/>
                </a:cxn>
                <a:cxn ang="0">
                  <a:pos x="372" y="464"/>
                </a:cxn>
                <a:cxn ang="0">
                  <a:pos x="369" y="492"/>
                </a:cxn>
                <a:cxn ang="0">
                  <a:pos x="347" y="503"/>
                </a:cxn>
                <a:cxn ang="0">
                  <a:pos x="323" y="511"/>
                </a:cxn>
                <a:cxn ang="0">
                  <a:pos x="298" y="516"/>
                </a:cxn>
                <a:cxn ang="0">
                  <a:pos x="272" y="519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/>
              <a:ahLst/>
              <a:cxnLst>
                <a:cxn ang="0">
                  <a:pos x="232" y="620"/>
                </a:cxn>
                <a:cxn ang="0">
                  <a:pos x="189" y="605"/>
                </a:cxn>
                <a:cxn ang="0">
                  <a:pos x="182" y="565"/>
                </a:cxn>
                <a:cxn ang="0">
                  <a:pos x="193" y="519"/>
                </a:cxn>
                <a:cxn ang="0">
                  <a:pos x="165" y="492"/>
                </a:cxn>
                <a:cxn ang="0">
                  <a:pos x="126" y="490"/>
                </a:cxn>
                <a:cxn ang="0">
                  <a:pos x="87" y="497"/>
                </a:cxn>
                <a:cxn ang="0">
                  <a:pos x="44" y="505"/>
                </a:cxn>
                <a:cxn ang="0">
                  <a:pos x="25" y="493"/>
                </a:cxn>
                <a:cxn ang="0">
                  <a:pos x="21" y="472"/>
                </a:cxn>
                <a:cxn ang="0">
                  <a:pos x="19" y="448"/>
                </a:cxn>
                <a:cxn ang="0">
                  <a:pos x="17" y="423"/>
                </a:cxn>
                <a:cxn ang="0">
                  <a:pos x="21" y="396"/>
                </a:cxn>
                <a:cxn ang="0">
                  <a:pos x="52" y="377"/>
                </a:cxn>
                <a:cxn ang="0">
                  <a:pos x="82" y="375"/>
                </a:cxn>
                <a:cxn ang="0">
                  <a:pos x="116" y="373"/>
                </a:cxn>
                <a:cxn ang="0">
                  <a:pos x="137" y="354"/>
                </a:cxn>
                <a:cxn ang="0">
                  <a:pos x="151" y="327"/>
                </a:cxn>
                <a:cxn ang="0">
                  <a:pos x="151" y="294"/>
                </a:cxn>
                <a:cxn ang="0">
                  <a:pos x="137" y="262"/>
                </a:cxn>
                <a:cxn ang="0">
                  <a:pos x="111" y="256"/>
                </a:cxn>
                <a:cxn ang="0">
                  <a:pos x="86" y="264"/>
                </a:cxn>
                <a:cxn ang="0">
                  <a:pos x="60" y="275"/>
                </a:cxn>
                <a:cxn ang="0">
                  <a:pos x="35" y="282"/>
                </a:cxn>
                <a:cxn ang="0">
                  <a:pos x="6" y="268"/>
                </a:cxn>
                <a:cxn ang="0">
                  <a:pos x="1" y="231"/>
                </a:cxn>
                <a:cxn ang="0">
                  <a:pos x="9" y="205"/>
                </a:cxn>
                <a:cxn ang="0">
                  <a:pos x="15" y="175"/>
                </a:cxn>
                <a:cxn ang="0">
                  <a:pos x="44" y="161"/>
                </a:cxn>
                <a:cxn ang="0">
                  <a:pos x="87" y="156"/>
                </a:cxn>
                <a:cxn ang="0">
                  <a:pos x="127" y="145"/>
                </a:cxn>
                <a:cxn ang="0">
                  <a:pos x="154" y="113"/>
                </a:cxn>
                <a:cxn ang="0">
                  <a:pos x="152" y="72"/>
                </a:cxn>
                <a:cxn ang="0">
                  <a:pos x="150" y="29"/>
                </a:cxn>
                <a:cxn ang="0">
                  <a:pos x="186" y="4"/>
                </a:cxn>
                <a:cxn ang="0">
                  <a:pos x="228" y="1"/>
                </a:cxn>
                <a:cxn ang="0">
                  <a:pos x="252" y="22"/>
                </a:cxn>
                <a:cxn ang="0">
                  <a:pos x="248" y="53"/>
                </a:cxn>
                <a:cxn ang="0">
                  <a:pos x="241" y="86"/>
                </a:cxn>
                <a:cxn ang="0">
                  <a:pos x="247" y="116"/>
                </a:cxn>
                <a:cxn ang="0">
                  <a:pos x="371" y="252"/>
                </a:cxn>
                <a:cxn ang="0">
                  <a:pos x="338" y="262"/>
                </a:cxn>
                <a:cxn ang="0">
                  <a:pos x="301" y="257"/>
                </a:cxn>
                <a:cxn ang="0">
                  <a:pos x="264" y="260"/>
                </a:cxn>
                <a:cxn ang="0">
                  <a:pos x="237" y="286"/>
                </a:cxn>
                <a:cxn ang="0">
                  <a:pos x="233" y="316"/>
                </a:cxn>
                <a:cxn ang="0">
                  <a:pos x="234" y="348"/>
                </a:cxn>
                <a:cxn ang="0">
                  <a:pos x="245" y="377"/>
                </a:cxn>
                <a:cxn ang="0">
                  <a:pos x="265" y="400"/>
                </a:cxn>
                <a:cxn ang="0">
                  <a:pos x="284" y="397"/>
                </a:cxn>
                <a:cxn ang="0">
                  <a:pos x="303" y="385"/>
                </a:cxn>
                <a:cxn ang="0">
                  <a:pos x="322" y="370"/>
                </a:cxn>
                <a:cxn ang="0">
                  <a:pos x="345" y="356"/>
                </a:cxn>
                <a:cxn ang="0">
                  <a:pos x="383" y="363"/>
                </a:cxn>
                <a:cxn ang="0">
                  <a:pos x="407" y="390"/>
                </a:cxn>
                <a:cxn ang="0">
                  <a:pos x="407" y="416"/>
                </a:cxn>
                <a:cxn ang="0">
                  <a:pos x="402" y="444"/>
                </a:cxn>
                <a:cxn ang="0">
                  <a:pos x="368" y="456"/>
                </a:cxn>
                <a:cxn ang="0">
                  <a:pos x="327" y="467"/>
                </a:cxn>
                <a:cxn ang="0">
                  <a:pos x="291" y="485"/>
                </a:cxn>
                <a:cxn ang="0">
                  <a:pos x="266" y="61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/>
              <a:ahLst/>
              <a:cxnLst>
                <a:cxn ang="0">
                  <a:pos x="246" y="372"/>
                </a:cxn>
                <a:cxn ang="0">
                  <a:pos x="237" y="330"/>
                </a:cxn>
                <a:cxn ang="0">
                  <a:pos x="222" y="293"/>
                </a:cxn>
                <a:cxn ang="0">
                  <a:pos x="185" y="278"/>
                </a:cxn>
                <a:cxn ang="0">
                  <a:pos x="142" y="289"/>
                </a:cxn>
                <a:cxn ang="0">
                  <a:pos x="104" y="293"/>
                </a:cxn>
                <a:cxn ang="0">
                  <a:pos x="85" y="275"/>
                </a:cxn>
                <a:cxn ang="0">
                  <a:pos x="73" y="247"/>
                </a:cxn>
                <a:cxn ang="0">
                  <a:pos x="67" y="215"/>
                </a:cxn>
                <a:cxn ang="0">
                  <a:pos x="68" y="185"/>
                </a:cxn>
                <a:cxn ang="0">
                  <a:pos x="99" y="176"/>
                </a:cxn>
                <a:cxn ang="0">
                  <a:pos x="139" y="183"/>
                </a:cxn>
                <a:cxn ang="0">
                  <a:pos x="167" y="170"/>
                </a:cxn>
                <a:cxn ang="0">
                  <a:pos x="179" y="149"/>
                </a:cxn>
                <a:cxn ang="0">
                  <a:pos x="181" y="123"/>
                </a:cxn>
                <a:cxn ang="0">
                  <a:pos x="180" y="96"/>
                </a:cxn>
                <a:cxn ang="0">
                  <a:pos x="170" y="68"/>
                </a:cxn>
                <a:cxn ang="0">
                  <a:pos x="146" y="48"/>
                </a:cxn>
                <a:cxn ang="0">
                  <a:pos x="115" y="49"/>
                </a:cxn>
                <a:cxn ang="0">
                  <a:pos x="86" y="62"/>
                </a:cxn>
                <a:cxn ang="0">
                  <a:pos x="56" y="71"/>
                </a:cxn>
                <a:cxn ang="0">
                  <a:pos x="26" y="62"/>
                </a:cxn>
                <a:cxn ang="0">
                  <a:pos x="11" y="43"/>
                </a:cxn>
                <a:cxn ang="0">
                  <a:pos x="1" y="22"/>
                </a:cxn>
                <a:cxn ang="0">
                  <a:pos x="388" y="18"/>
                </a:cxn>
                <a:cxn ang="0">
                  <a:pos x="367" y="21"/>
                </a:cxn>
                <a:cxn ang="0">
                  <a:pos x="346" y="18"/>
                </a:cxn>
                <a:cxn ang="0">
                  <a:pos x="324" y="13"/>
                </a:cxn>
                <a:cxn ang="0">
                  <a:pos x="299" y="18"/>
                </a:cxn>
                <a:cxn ang="0">
                  <a:pos x="278" y="43"/>
                </a:cxn>
                <a:cxn ang="0">
                  <a:pos x="277" y="75"/>
                </a:cxn>
                <a:cxn ang="0">
                  <a:pos x="281" y="99"/>
                </a:cxn>
                <a:cxn ang="0">
                  <a:pos x="287" y="124"/>
                </a:cxn>
                <a:cxn ang="0">
                  <a:pos x="300" y="145"/>
                </a:cxn>
                <a:cxn ang="0">
                  <a:pos x="325" y="159"/>
                </a:cxn>
                <a:cxn ang="0">
                  <a:pos x="349" y="158"/>
                </a:cxn>
                <a:cxn ang="0">
                  <a:pos x="371" y="148"/>
                </a:cxn>
                <a:cxn ang="0">
                  <a:pos x="394" y="138"/>
                </a:cxn>
                <a:cxn ang="0">
                  <a:pos x="418" y="142"/>
                </a:cxn>
                <a:cxn ang="0">
                  <a:pos x="428" y="163"/>
                </a:cxn>
                <a:cxn ang="0">
                  <a:pos x="434" y="188"/>
                </a:cxn>
                <a:cxn ang="0">
                  <a:pos x="436" y="215"/>
                </a:cxn>
                <a:cxn ang="0">
                  <a:pos x="428" y="234"/>
                </a:cxn>
                <a:cxn ang="0">
                  <a:pos x="389" y="242"/>
                </a:cxn>
                <a:cxn ang="0">
                  <a:pos x="355" y="257"/>
                </a:cxn>
                <a:cxn ang="0">
                  <a:pos x="339" y="282"/>
                </a:cxn>
                <a:cxn ang="0">
                  <a:pos x="345" y="313"/>
                </a:cxn>
                <a:cxn ang="0">
                  <a:pos x="364" y="340"/>
                </a:cxn>
                <a:cxn ang="0">
                  <a:pos x="361" y="368"/>
                </a:cxn>
                <a:cxn ang="0">
                  <a:pos x="339" y="379"/>
                </a:cxn>
                <a:cxn ang="0">
                  <a:pos x="315" y="387"/>
                </a:cxn>
                <a:cxn ang="0">
                  <a:pos x="290" y="392"/>
                </a:cxn>
                <a:cxn ang="0">
                  <a:pos x="264" y="39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/>
              <a:ahLst/>
              <a:cxnLst>
                <a:cxn ang="0">
                  <a:pos x="67" y="492"/>
                </a:cxn>
                <a:cxn ang="0">
                  <a:pos x="45" y="451"/>
                </a:cxn>
                <a:cxn ang="0">
                  <a:pos x="68" y="418"/>
                </a:cxn>
                <a:cxn ang="0">
                  <a:pos x="106" y="391"/>
                </a:cxn>
                <a:cxn ang="0">
                  <a:pos x="105" y="352"/>
                </a:cxn>
                <a:cxn ang="0">
                  <a:pos x="79" y="324"/>
                </a:cxn>
                <a:cxn ang="0">
                  <a:pos x="44" y="302"/>
                </a:cxn>
                <a:cxn ang="0">
                  <a:pos x="7" y="280"/>
                </a:cxn>
                <a:cxn ang="0">
                  <a:pos x="2" y="258"/>
                </a:cxn>
                <a:cxn ang="0">
                  <a:pos x="13" y="239"/>
                </a:cxn>
                <a:cxn ang="0">
                  <a:pos x="29" y="220"/>
                </a:cxn>
                <a:cxn ang="0">
                  <a:pos x="43" y="201"/>
                </a:cxn>
                <a:cxn ang="0">
                  <a:pos x="65" y="184"/>
                </a:cxn>
                <a:cxn ang="0">
                  <a:pos x="100" y="191"/>
                </a:cxn>
                <a:cxn ang="0">
                  <a:pos x="124" y="210"/>
                </a:cxn>
                <a:cxn ang="0">
                  <a:pos x="150" y="233"/>
                </a:cxn>
                <a:cxn ang="0">
                  <a:pos x="179" y="232"/>
                </a:cxn>
                <a:cxn ang="0">
                  <a:pos x="207" y="223"/>
                </a:cxn>
                <a:cxn ang="0">
                  <a:pos x="230" y="198"/>
                </a:cxn>
                <a:cxn ang="0">
                  <a:pos x="242" y="165"/>
                </a:cxn>
                <a:cxn ang="0">
                  <a:pos x="226" y="143"/>
                </a:cxn>
                <a:cxn ang="0">
                  <a:pos x="203" y="132"/>
                </a:cxn>
                <a:cxn ang="0">
                  <a:pos x="176" y="122"/>
                </a:cxn>
                <a:cxn ang="0">
                  <a:pos x="153" y="111"/>
                </a:cxn>
                <a:cxn ang="0">
                  <a:pos x="142" y="80"/>
                </a:cxn>
                <a:cxn ang="0">
                  <a:pos x="163" y="50"/>
                </a:cxn>
                <a:cxn ang="0">
                  <a:pos x="187" y="36"/>
                </a:cxn>
                <a:cxn ang="0">
                  <a:pos x="211" y="18"/>
                </a:cxn>
                <a:cxn ang="0">
                  <a:pos x="243" y="28"/>
                </a:cxn>
                <a:cxn ang="0">
                  <a:pos x="277" y="54"/>
                </a:cxn>
                <a:cxn ang="0">
                  <a:pos x="314" y="72"/>
                </a:cxn>
                <a:cxn ang="0">
                  <a:pos x="355" y="68"/>
                </a:cxn>
                <a:cxn ang="0">
                  <a:pos x="382" y="36"/>
                </a:cxn>
                <a:cxn ang="0">
                  <a:pos x="411" y="3"/>
                </a:cxn>
                <a:cxn ang="0">
                  <a:pos x="453" y="10"/>
                </a:cxn>
                <a:cxn ang="0">
                  <a:pos x="486" y="36"/>
                </a:cxn>
                <a:cxn ang="0">
                  <a:pos x="489" y="68"/>
                </a:cxn>
                <a:cxn ang="0">
                  <a:pos x="466" y="88"/>
                </a:cxn>
                <a:cxn ang="0">
                  <a:pos x="437" y="107"/>
                </a:cxn>
                <a:cxn ang="0">
                  <a:pos x="422" y="133"/>
                </a:cxn>
                <a:cxn ang="0">
                  <a:pos x="419" y="317"/>
                </a:cxn>
                <a:cxn ang="0">
                  <a:pos x="388" y="302"/>
                </a:cxn>
                <a:cxn ang="0">
                  <a:pos x="364" y="273"/>
                </a:cxn>
                <a:cxn ang="0">
                  <a:pos x="336" y="250"/>
                </a:cxn>
                <a:cxn ang="0">
                  <a:pos x="299" y="252"/>
                </a:cxn>
                <a:cxn ang="0">
                  <a:pos x="275" y="270"/>
                </a:cxn>
                <a:cxn ang="0">
                  <a:pos x="255" y="294"/>
                </a:cxn>
                <a:cxn ang="0">
                  <a:pos x="242" y="323"/>
                </a:cxn>
                <a:cxn ang="0">
                  <a:pos x="241" y="353"/>
                </a:cxn>
                <a:cxn ang="0">
                  <a:pos x="257" y="364"/>
                </a:cxn>
                <a:cxn ang="0">
                  <a:pos x="279" y="368"/>
                </a:cxn>
                <a:cxn ang="0">
                  <a:pos x="304" y="370"/>
                </a:cxn>
                <a:cxn ang="0">
                  <a:pos x="330" y="376"/>
                </a:cxn>
                <a:cxn ang="0">
                  <a:pos x="353" y="407"/>
                </a:cxn>
                <a:cxn ang="0">
                  <a:pos x="352" y="443"/>
                </a:cxn>
                <a:cxn ang="0">
                  <a:pos x="334" y="462"/>
                </a:cxn>
                <a:cxn ang="0">
                  <a:pos x="311" y="479"/>
                </a:cxn>
                <a:cxn ang="0">
                  <a:pos x="278" y="465"/>
                </a:cxn>
                <a:cxn ang="0">
                  <a:pos x="241" y="445"/>
                </a:cxn>
                <a:cxn ang="0">
                  <a:pos x="202" y="432"/>
                </a:cxn>
                <a:cxn ang="0">
                  <a:pos x="98" y="508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/>
              <a:ahLst/>
              <a:cxnLst>
                <a:cxn ang="0">
                  <a:pos x="111" y="481"/>
                </a:cxn>
                <a:cxn ang="0">
                  <a:pos x="85" y="463"/>
                </a:cxn>
                <a:cxn ang="0">
                  <a:pos x="64" y="433"/>
                </a:cxn>
                <a:cxn ang="0">
                  <a:pos x="0" y="275"/>
                </a:cxn>
                <a:cxn ang="0">
                  <a:pos x="3" y="259"/>
                </a:cxn>
                <a:cxn ang="0">
                  <a:pos x="10" y="240"/>
                </a:cxn>
                <a:cxn ang="0">
                  <a:pos x="21" y="222"/>
                </a:cxn>
                <a:cxn ang="0">
                  <a:pos x="35" y="205"/>
                </a:cxn>
                <a:cxn ang="0">
                  <a:pos x="49" y="193"/>
                </a:cxn>
                <a:cxn ang="0">
                  <a:pos x="81" y="193"/>
                </a:cxn>
                <a:cxn ang="0">
                  <a:pos x="112" y="205"/>
                </a:cxn>
                <a:cxn ang="0">
                  <a:pos x="142" y="220"/>
                </a:cxn>
                <a:cxn ang="0">
                  <a:pos x="169" y="226"/>
                </a:cxn>
                <a:cxn ang="0">
                  <a:pos x="194" y="211"/>
                </a:cxn>
                <a:cxn ang="0">
                  <a:pos x="212" y="183"/>
                </a:cxn>
                <a:cxn ang="0">
                  <a:pos x="222" y="156"/>
                </a:cxn>
                <a:cxn ang="0">
                  <a:pos x="213" y="128"/>
                </a:cxn>
                <a:cxn ang="0">
                  <a:pos x="198" y="115"/>
                </a:cxn>
                <a:cxn ang="0">
                  <a:pos x="178" y="105"/>
                </a:cxn>
                <a:cxn ang="0">
                  <a:pos x="158" y="95"/>
                </a:cxn>
                <a:cxn ang="0">
                  <a:pos x="142" y="81"/>
                </a:cxn>
                <a:cxn ang="0">
                  <a:pos x="137" y="60"/>
                </a:cxn>
                <a:cxn ang="0">
                  <a:pos x="146" y="38"/>
                </a:cxn>
                <a:cxn ang="0">
                  <a:pos x="160" y="20"/>
                </a:cxn>
                <a:cxn ang="0">
                  <a:pos x="176" y="0"/>
                </a:cxn>
                <a:cxn ang="0">
                  <a:pos x="198" y="15"/>
                </a:cxn>
                <a:cxn ang="0">
                  <a:pos x="224" y="26"/>
                </a:cxn>
                <a:cxn ang="0">
                  <a:pos x="251" y="34"/>
                </a:cxn>
                <a:cxn ang="0">
                  <a:pos x="279" y="38"/>
                </a:cxn>
                <a:cxn ang="0">
                  <a:pos x="307" y="37"/>
                </a:cxn>
                <a:cxn ang="0">
                  <a:pos x="285" y="123"/>
                </a:cxn>
                <a:cxn ang="0">
                  <a:pos x="295" y="131"/>
                </a:cxn>
                <a:cxn ang="0">
                  <a:pos x="308" y="140"/>
                </a:cxn>
                <a:cxn ang="0">
                  <a:pos x="337" y="134"/>
                </a:cxn>
                <a:cxn ang="0">
                  <a:pos x="357" y="101"/>
                </a:cxn>
                <a:cxn ang="0">
                  <a:pos x="382" y="69"/>
                </a:cxn>
                <a:cxn ang="0">
                  <a:pos x="395" y="94"/>
                </a:cxn>
                <a:cxn ang="0">
                  <a:pos x="416" y="117"/>
                </a:cxn>
                <a:cxn ang="0">
                  <a:pos x="441" y="137"/>
                </a:cxn>
                <a:cxn ang="0">
                  <a:pos x="469" y="154"/>
                </a:cxn>
                <a:cxn ang="0">
                  <a:pos x="501" y="170"/>
                </a:cxn>
                <a:cxn ang="0">
                  <a:pos x="431" y="287"/>
                </a:cxn>
                <a:cxn ang="0">
                  <a:pos x="316" y="222"/>
                </a:cxn>
                <a:cxn ang="0">
                  <a:pos x="299" y="240"/>
                </a:cxn>
                <a:cxn ang="0">
                  <a:pos x="283" y="261"/>
                </a:cxn>
                <a:cxn ang="0">
                  <a:pos x="271" y="284"/>
                </a:cxn>
                <a:cxn ang="0">
                  <a:pos x="262" y="308"/>
                </a:cxn>
                <a:cxn ang="0">
                  <a:pos x="265" y="334"/>
                </a:cxn>
                <a:cxn ang="0">
                  <a:pos x="290" y="351"/>
                </a:cxn>
                <a:cxn ang="0">
                  <a:pos x="325" y="356"/>
                </a:cxn>
                <a:cxn ang="0">
                  <a:pos x="360" y="359"/>
                </a:cxn>
                <a:cxn ang="0">
                  <a:pos x="388" y="370"/>
                </a:cxn>
                <a:cxn ang="0">
                  <a:pos x="400" y="401"/>
                </a:cxn>
                <a:cxn ang="0">
                  <a:pos x="202" y="404"/>
                </a:cxn>
                <a:cxn ang="0">
                  <a:pos x="162" y="479"/>
                </a:cxn>
                <a:cxn ang="0">
                  <a:pos x="150" y="484"/>
                </a:cxn>
                <a:cxn ang="0">
                  <a:pos x="138" y="492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/>
              <a:ahLst/>
              <a:cxnLst>
                <a:cxn ang="0">
                  <a:pos x="315" y="160"/>
                </a:cxn>
                <a:cxn ang="0">
                  <a:pos x="280" y="168"/>
                </a:cxn>
                <a:cxn ang="0">
                  <a:pos x="247" y="179"/>
                </a:cxn>
                <a:cxn ang="0">
                  <a:pos x="232" y="209"/>
                </a:cxn>
                <a:cxn ang="0">
                  <a:pos x="240" y="243"/>
                </a:cxn>
                <a:cxn ang="0">
                  <a:pos x="243" y="275"/>
                </a:cxn>
                <a:cxn ang="0">
                  <a:pos x="227" y="291"/>
                </a:cxn>
                <a:cxn ang="0">
                  <a:pos x="202" y="300"/>
                </a:cxn>
                <a:cxn ang="0">
                  <a:pos x="175" y="303"/>
                </a:cxn>
                <a:cxn ang="0">
                  <a:pos x="149" y="303"/>
                </a:cxn>
                <a:cxn ang="0">
                  <a:pos x="142" y="276"/>
                </a:cxn>
                <a:cxn ang="0">
                  <a:pos x="149" y="243"/>
                </a:cxn>
                <a:cxn ang="0">
                  <a:pos x="139" y="220"/>
                </a:cxn>
                <a:cxn ang="0">
                  <a:pos x="121" y="210"/>
                </a:cxn>
                <a:cxn ang="0">
                  <a:pos x="99" y="206"/>
                </a:cxn>
                <a:cxn ang="0">
                  <a:pos x="75" y="207"/>
                </a:cxn>
                <a:cxn ang="0">
                  <a:pos x="51" y="216"/>
                </a:cxn>
                <a:cxn ang="0">
                  <a:pos x="34" y="234"/>
                </a:cxn>
                <a:cxn ang="0">
                  <a:pos x="32" y="260"/>
                </a:cxn>
                <a:cxn ang="0">
                  <a:pos x="43" y="284"/>
                </a:cxn>
                <a:cxn ang="0">
                  <a:pos x="50" y="309"/>
                </a:cxn>
                <a:cxn ang="0">
                  <a:pos x="41" y="333"/>
                </a:cxn>
                <a:cxn ang="0">
                  <a:pos x="25" y="345"/>
                </a:cxn>
                <a:cxn ang="0">
                  <a:pos x="7" y="353"/>
                </a:cxn>
                <a:cxn ang="0">
                  <a:pos x="14" y="34"/>
                </a:cxn>
                <a:cxn ang="0">
                  <a:pos x="16" y="51"/>
                </a:cxn>
                <a:cxn ang="0">
                  <a:pos x="13" y="68"/>
                </a:cxn>
                <a:cxn ang="0">
                  <a:pos x="9" y="87"/>
                </a:cxn>
                <a:cxn ang="0">
                  <a:pos x="12" y="107"/>
                </a:cxn>
                <a:cxn ang="0">
                  <a:pos x="33" y="126"/>
                </a:cxn>
                <a:cxn ang="0">
                  <a:pos x="61" y="127"/>
                </a:cxn>
                <a:cxn ang="0">
                  <a:pos x="81" y="124"/>
                </a:cxn>
                <a:cxn ang="0">
                  <a:pos x="103" y="121"/>
                </a:cxn>
                <a:cxn ang="0">
                  <a:pos x="122" y="110"/>
                </a:cxn>
                <a:cxn ang="0">
                  <a:pos x="135" y="91"/>
                </a:cxn>
                <a:cxn ang="0">
                  <a:pos x="134" y="71"/>
                </a:cxn>
                <a:cxn ang="0">
                  <a:pos x="126" y="52"/>
                </a:cxn>
                <a:cxn ang="0">
                  <a:pos x="118" y="33"/>
                </a:cxn>
                <a:cxn ang="0">
                  <a:pos x="122" y="13"/>
                </a:cxn>
                <a:cxn ang="0">
                  <a:pos x="140" y="6"/>
                </a:cxn>
                <a:cxn ang="0">
                  <a:pos x="163" y="1"/>
                </a:cxn>
                <a:cxn ang="0">
                  <a:pos x="186" y="1"/>
                </a:cxn>
                <a:cxn ang="0">
                  <a:pos x="202" y="8"/>
                </a:cxn>
                <a:cxn ang="0">
                  <a:pos x="207" y="41"/>
                </a:cxn>
                <a:cxn ang="0">
                  <a:pos x="219" y="68"/>
                </a:cxn>
                <a:cxn ang="0">
                  <a:pos x="241" y="82"/>
                </a:cxn>
                <a:cxn ang="0">
                  <a:pos x="267" y="78"/>
                </a:cxn>
                <a:cxn ang="0">
                  <a:pos x="292" y="64"/>
                </a:cxn>
                <a:cxn ang="0">
                  <a:pos x="316" y="67"/>
                </a:cxn>
                <a:cxn ang="0">
                  <a:pos x="323" y="85"/>
                </a:cxn>
                <a:cxn ang="0">
                  <a:pos x="329" y="105"/>
                </a:cxn>
                <a:cxn ang="0">
                  <a:pos x="334" y="126"/>
                </a:cxn>
                <a:cxn ang="0">
                  <a:pos x="335" y="147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/>
              <a:ahLst/>
              <a:cxnLst>
                <a:cxn ang="0">
                  <a:pos x="131" y="340"/>
                </a:cxn>
                <a:cxn ang="0">
                  <a:pos x="132" y="311"/>
                </a:cxn>
                <a:cxn ang="0">
                  <a:pos x="128" y="290"/>
                </a:cxn>
                <a:cxn ang="0">
                  <a:pos x="100" y="265"/>
                </a:cxn>
                <a:cxn ang="0">
                  <a:pos x="37" y="249"/>
                </a:cxn>
                <a:cxn ang="0">
                  <a:pos x="2" y="210"/>
                </a:cxn>
                <a:cxn ang="0">
                  <a:pos x="0" y="174"/>
                </a:cxn>
                <a:cxn ang="0">
                  <a:pos x="10" y="150"/>
                </a:cxn>
                <a:cxn ang="0">
                  <a:pos x="32" y="135"/>
                </a:cxn>
                <a:cxn ang="0">
                  <a:pos x="48" y="136"/>
                </a:cxn>
                <a:cxn ang="0">
                  <a:pos x="82" y="142"/>
                </a:cxn>
                <a:cxn ang="0">
                  <a:pos x="98" y="145"/>
                </a:cxn>
                <a:cxn ang="0">
                  <a:pos x="123" y="146"/>
                </a:cxn>
                <a:cxn ang="0">
                  <a:pos x="154" y="136"/>
                </a:cxn>
                <a:cxn ang="0">
                  <a:pos x="172" y="117"/>
                </a:cxn>
                <a:cxn ang="0">
                  <a:pos x="181" y="103"/>
                </a:cxn>
                <a:cxn ang="0">
                  <a:pos x="185" y="91"/>
                </a:cxn>
                <a:cxn ang="0">
                  <a:pos x="181" y="75"/>
                </a:cxn>
                <a:cxn ang="0">
                  <a:pos x="178" y="57"/>
                </a:cxn>
                <a:cxn ang="0">
                  <a:pos x="175" y="41"/>
                </a:cxn>
                <a:cxn ang="0">
                  <a:pos x="177" y="23"/>
                </a:cxn>
                <a:cxn ang="0">
                  <a:pos x="185" y="4"/>
                </a:cxn>
                <a:cxn ang="0">
                  <a:pos x="201" y="0"/>
                </a:cxn>
                <a:cxn ang="0">
                  <a:pos x="220" y="0"/>
                </a:cxn>
                <a:cxn ang="0">
                  <a:pos x="240" y="4"/>
                </a:cxn>
                <a:cxn ang="0">
                  <a:pos x="246" y="7"/>
                </a:cxn>
                <a:cxn ang="0">
                  <a:pos x="265" y="16"/>
                </a:cxn>
                <a:cxn ang="0">
                  <a:pos x="275" y="25"/>
                </a:cxn>
                <a:cxn ang="0">
                  <a:pos x="284" y="37"/>
                </a:cxn>
                <a:cxn ang="0">
                  <a:pos x="287" y="58"/>
                </a:cxn>
                <a:cxn ang="0">
                  <a:pos x="280" y="80"/>
                </a:cxn>
                <a:cxn ang="0">
                  <a:pos x="269" y="101"/>
                </a:cxn>
                <a:cxn ang="0">
                  <a:pos x="261" y="132"/>
                </a:cxn>
                <a:cxn ang="0">
                  <a:pos x="271" y="157"/>
                </a:cxn>
                <a:cxn ang="0">
                  <a:pos x="286" y="171"/>
                </a:cxn>
                <a:cxn ang="0">
                  <a:pos x="305" y="181"/>
                </a:cxn>
                <a:cxn ang="0">
                  <a:pos x="326" y="185"/>
                </a:cxn>
                <a:cxn ang="0">
                  <a:pos x="337" y="186"/>
                </a:cxn>
                <a:cxn ang="0">
                  <a:pos x="360" y="188"/>
                </a:cxn>
                <a:cxn ang="0">
                  <a:pos x="395" y="190"/>
                </a:cxn>
                <a:cxn ang="0">
                  <a:pos x="417" y="208"/>
                </a:cxn>
                <a:cxn ang="0">
                  <a:pos x="425" y="246"/>
                </a:cxn>
                <a:cxn ang="0">
                  <a:pos x="412" y="300"/>
                </a:cxn>
                <a:cxn ang="0">
                  <a:pos x="400" y="329"/>
                </a:cxn>
                <a:cxn ang="0">
                  <a:pos x="393" y="334"/>
                </a:cxn>
                <a:cxn ang="0">
                  <a:pos x="377" y="339"/>
                </a:cxn>
                <a:cxn ang="0">
                  <a:pos x="362" y="338"/>
                </a:cxn>
                <a:cxn ang="0">
                  <a:pos x="338" y="331"/>
                </a:cxn>
                <a:cxn ang="0">
                  <a:pos x="329" y="327"/>
                </a:cxn>
                <a:cxn ang="0">
                  <a:pos x="313" y="322"/>
                </a:cxn>
                <a:cxn ang="0">
                  <a:pos x="297" y="317"/>
                </a:cxn>
                <a:cxn ang="0">
                  <a:pos x="280" y="315"/>
                </a:cxn>
                <a:cxn ang="0">
                  <a:pos x="260" y="324"/>
                </a:cxn>
                <a:cxn ang="0">
                  <a:pos x="246" y="340"/>
                </a:cxn>
                <a:cxn ang="0">
                  <a:pos x="131" y="340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A9974-8BAC-418A-B96B-9749FFAD947E}" type="slidenum">
              <a:rPr lang="en-US" smtClean="0">
                <a:solidFill>
                  <a:srgbClr val="002060"/>
                </a:solidFill>
              </a:rPr>
              <a:pPr/>
              <a:t>‹#›</a:t>
            </a:fld>
            <a:endParaRPr lang="en-US">
              <a:solidFill>
                <a:srgbClr val="002060"/>
              </a:solidFill>
            </a:endParaRPr>
          </a:p>
        </p:txBody>
      </p:sp>
      <p:sp>
        <p:nvSpPr>
          <p:cNvPr id="24" name="Rectangle 21"/>
          <p:cNvSpPr txBox="1">
            <a:spLocks noChangeArrowheads="1"/>
          </p:cNvSpPr>
          <p:nvPr userDrawn="1"/>
        </p:nvSpPr>
        <p:spPr bwMode="auto">
          <a:xfrm>
            <a:off x="76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900" b="1" kern="1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  <a:sym typeface="Symbo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2060"/>
                </a:solidFill>
              </a:rPr>
              <a:t>© 2010 University of Houston and Texas Education Agency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8992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 idx="4294967295"/>
          </p:nvPr>
        </p:nvSpPr>
        <p:spPr>
          <a:xfrm>
            <a:off x="1371600" y="2286000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/>
              </a:rPr>
              <a:t>Tejas LEE 2010-2014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4294967295"/>
          </p:nvPr>
        </p:nvSpPr>
        <p:spPr>
          <a:xfrm>
            <a:off x="2590800" y="3581400"/>
            <a:ext cx="6400800" cy="1752600"/>
          </a:xfrm>
        </p:spPr>
        <p:txBody>
          <a:bodyPr/>
          <a:lstStyle/>
          <a:p>
            <a:r>
              <a:rPr lang="en-US" dirty="0" smtClean="0"/>
              <a:t>Middle of the Year Update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257800" y="22402"/>
            <a:ext cx="3886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effectLst/>
              </a:rPr>
              <a:t>FIRST GRADE</a:t>
            </a:r>
            <a:endParaRPr lang="en-US" b="1" dirty="0">
              <a:solidFill>
                <a:srgbClr val="FFFFFF"/>
              </a:solidFill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" y="44281"/>
            <a:ext cx="790575" cy="809625"/>
            <a:chOff x="3552825" y="4495800"/>
            <a:chExt cx="790575" cy="809625"/>
          </a:xfrm>
        </p:grpSpPr>
        <p:pic>
          <p:nvPicPr>
            <p:cNvPr id="4" name="Picture 3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11577"/>
                  </a:solidFill>
                </a:rPr>
                <a:t>10</a:t>
              </a:r>
              <a:endParaRPr lang="en-US" sz="3200" b="1" dirty="0">
                <a:solidFill>
                  <a:srgbClr val="011577"/>
                </a:solidFill>
              </a:endParaRPr>
            </a:p>
          </p:txBody>
        </p:sp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7:  The NI Performance Level is raised (NI=0-8,  NE=9-12,  D=13-15).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962" y="2133600"/>
            <a:ext cx="2586038" cy="154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566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257800" y="22402"/>
            <a:ext cx="3886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effectLst/>
              </a:rPr>
              <a:t>FIRST GRADE</a:t>
            </a:r>
            <a:endParaRPr lang="en-US" b="1" dirty="0">
              <a:solidFill>
                <a:srgbClr val="FFFFFF"/>
              </a:solidFill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" y="44281"/>
            <a:ext cx="790575" cy="809625"/>
            <a:chOff x="3552825" y="4495800"/>
            <a:chExt cx="790575" cy="809625"/>
          </a:xfrm>
        </p:grpSpPr>
        <p:pic>
          <p:nvPicPr>
            <p:cNvPr id="4" name="Picture 3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11577"/>
                  </a:solidFill>
                </a:rPr>
                <a:t>11</a:t>
              </a:r>
              <a:endParaRPr lang="en-US" sz="3200" b="1" dirty="0">
                <a:solidFill>
                  <a:srgbClr val="011577"/>
                </a:solidFill>
              </a:endParaRPr>
            </a:p>
          </p:txBody>
        </p:sp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8:  NEW Stories, “El </a:t>
            </a:r>
            <a:r>
              <a:rPr lang="en-US" sz="2800" dirty="0" err="1" smtClean="0"/>
              <a:t>charco</a:t>
            </a:r>
            <a:r>
              <a:rPr lang="en-US" sz="2800" dirty="0" smtClean="0"/>
              <a:t>” and “La mariposa”.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There are now 8 comprehension questions for each story.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5828">
            <a:off x="1117987" y="2532708"/>
            <a:ext cx="4600142" cy="1062038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028">
            <a:off x="3779390" y="3123107"/>
            <a:ext cx="5098291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3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257800" y="22402"/>
            <a:ext cx="3886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effectLst/>
              </a:rPr>
              <a:t>FIRST GRADE</a:t>
            </a:r>
            <a:endParaRPr lang="en-US" b="1" dirty="0">
              <a:solidFill>
                <a:srgbClr val="FFFFFF"/>
              </a:solidFill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" y="44281"/>
            <a:ext cx="790575" cy="809625"/>
            <a:chOff x="3552825" y="4495800"/>
            <a:chExt cx="790575" cy="809625"/>
          </a:xfrm>
        </p:grpSpPr>
        <p:pic>
          <p:nvPicPr>
            <p:cNvPr id="4" name="Picture 3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11577"/>
                  </a:solidFill>
                </a:rPr>
                <a:t>12</a:t>
              </a:r>
              <a:endParaRPr lang="en-US" sz="3200" b="1" dirty="0">
                <a:solidFill>
                  <a:srgbClr val="011577"/>
                </a:solidFill>
              </a:endParaRPr>
            </a:p>
          </p:txBody>
        </p:sp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9:  **NEW** Spelling is administered for the first time, but ONLY to those who scored  D or NE on Sections 3 &amp; 4.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For students who scored NI on Sections 3 &amp; 4, administration ends with Section 8.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708165"/>
            <a:ext cx="27813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82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76200"/>
            <a:ext cx="3962400" cy="1143000"/>
          </a:xfrm>
        </p:spPr>
        <p:txBody>
          <a:bodyPr/>
          <a:lstStyle/>
          <a:p>
            <a:r>
              <a:rPr lang="en-US" dirty="0" smtClean="0"/>
              <a:t>FIRST GRADE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13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7244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Entry Point Rules apply to Sections 1-7.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If a student scored </a:t>
            </a:r>
            <a:r>
              <a:rPr lang="en-US" sz="2400" dirty="0" err="1" smtClean="0">
                <a:solidFill>
                  <a:srgbClr val="FFFF00"/>
                </a:solidFill>
              </a:rPr>
              <a:t>Desarrollado</a:t>
            </a:r>
            <a:r>
              <a:rPr lang="en-US" sz="2400" dirty="0" smtClean="0">
                <a:solidFill>
                  <a:srgbClr val="FFFF00"/>
                </a:solidFill>
              </a:rPr>
              <a:t> at BOY, these sections should not be re-administered.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Entry Point Rules DO NOT apply to Reading Comprehension.  This section is ALWAYS administered.</a:t>
            </a:r>
          </a:p>
          <a:p>
            <a:pPr lvl="1">
              <a:buFont typeface="Wingdings" pitchFamily="2" charset="2"/>
              <a:buChar char="Ø"/>
            </a:pPr>
            <a:endParaRPr lang="en-US" sz="24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Always administer BOTH stories regardless of student performance on story 1.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7130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" y="28575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25628"/>
                  </a:solidFill>
                </a:rPr>
                <a:t>14</a:t>
              </a:r>
              <a:endParaRPr lang="en-US" sz="3200" b="1" dirty="0">
                <a:solidFill>
                  <a:srgbClr val="025628"/>
                </a:solidFill>
              </a:endParaRPr>
            </a:p>
          </p:txBody>
        </p:sp>
      </p:grpSp>
      <p:sp>
        <p:nvSpPr>
          <p:cNvPr id="8" name="Title 1"/>
          <p:cNvSpPr txBox="1">
            <a:spLocks/>
          </p:cNvSpPr>
          <p:nvPr/>
        </p:nvSpPr>
        <p:spPr bwMode="auto">
          <a:xfrm>
            <a:off x="4953000" y="22402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SECOND GRADE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1:  The </a:t>
            </a:r>
            <a:r>
              <a:rPr lang="en-US" sz="2800" dirty="0"/>
              <a:t>NI Performance Level is </a:t>
            </a:r>
            <a:r>
              <a:rPr lang="en-US" sz="2800" dirty="0" smtClean="0"/>
              <a:t>raised (NI=0-9,  NE=10-12</a:t>
            </a:r>
            <a:r>
              <a:rPr lang="en-US" sz="2800" dirty="0"/>
              <a:t>,  </a:t>
            </a:r>
            <a:r>
              <a:rPr lang="en-US" sz="2800" dirty="0" smtClean="0"/>
              <a:t>D=13-15).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1 is the ONLY Section for which Entry Point Rules apply</a:t>
            </a:r>
            <a:endParaRPr lang="en-US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362200"/>
            <a:ext cx="2570194" cy="154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87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" y="28575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25628"/>
                  </a:solidFill>
                </a:rPr>
                <a:t>15</a:t>
              </a:r>
              <a:endParaRPr lang="en-US" sz="3200" b="1" dirty="0">
                <a:solidFill>
                  <a:srgbClr val="025628"/>
                </a:solidFill>
              </a:endParaRPr>
            </a:p>
          </p:txBody>
        </p:sp>
      </p:grpSp>
      <p:sp>
        <p:nvSpPr>
          <p:cNvPr id="8" name="Title 1"/>
          <p:cNvSpPr txBox="1">
            <a:spLocks/>
          </p:cNvSpPr>
          <p:nvPr/>
        </p:nvSpPr>
        <p:spPr bwMode="auto">
          <a:xfrm>
            <a:off x="4953000" y="22402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SECOND GRADE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2:  NEW Stories, “</a:t>
            </a:r>
            <a:r>
              <a:rPr lang="en-US" sz="2800" dirty="0" err="1" smtClean="0"/>
              <a:t>Una</a:t>
            </a:r>
            <a:r>
              <a:rPr lang="en-US" sz="2800" dirty="0" smtClean="0"/>
              <a:t> </a:t>
            </a:r>
            <a:r>
              <a:rPr lang="en-US" sz="2800" dirty="0" err="1" smtClean="0"/>
              <a:t>tarde</a:t>
            </a:r>
            <a:r>
              <a:rPr lang="en-US" sz="2800" dirty="0" smtClean="0"/>
              <a:t> de </a:t>
            </a:r>
            <a:r>
              <a:rPr lang="en-US" sz="2800" dirty="0" err="1" smtClean="0"/>
              <a:t>lluvia</a:t>
            </a:r>
            <a:r>
              <a:rPr lang="en-US" sz="2800" dirty="0" smtClean="0"/>
              <a:t>” and “La </a:t>
            </a:r>
            <a:r>
              <a:rPr lang="en-US" sz="2800" dirty="0" err="1" smtClean="0"/>
              <a:t>granja</a:t>
            </a:r>
            <a:r>
              <a:rPr lang="en-US" sz="2800" dirty="0" smtClean="0"/>
              <a:t>”.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3383">
            <a:off x="760938" y="2781282"/>
            <a:ext cx="5072063" cy="212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6969">
            <a:off x="3416336" y="3517029"/>
            <a:ext cx="5357812" cy="203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" y="104775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25628"/>
                  </a:solidFill>
                </a:rPr>
                <a:t>16</a:t>
              </a:r>
              <a:endParaRPr lang="en-US" sz="3200" b="1" dirty="0">
                <a:solidFill>
                  <a:srgbClr val="025628"/>
                </a:solidFill>
              </a:endParaRPr>
            </a:p>
          </p:txBody>
        </p:sp>
      </p:grpSp>
      <p:sp>
        <p:nvSpPr>
          <p:cNvPr id="8" name="Title 1"/>
          <p:cNvSpPr txBox="1">
            <a:spLocks/>
          </p:cNvSpPr>
          <p:nvPr/>
        </p:nvSpPr>
        <p:spPr bwMode="auto">
          <a:xfrm>
            <a:off x="4953000" y="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SECOND GRADE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3:  There are NEW spelling words at MOY.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205">
            <a:off x="1809750" y="2590800"/>
            <a:ext cx="55245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73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76200"/>
            <a:ext cx="3962400" cy="1143000"/>
          </a:xfrm>
        </p:spPr>
        <p:txBody>
          <a:bodyPr/>
          <a:lstStyle/>
          <a:p>
            <a:r>
              <a:rPr lang="en-US" dirty="0" smtClean="0"/>
              <a:t>SECOND GRADE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17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724400"/>
          </a:xfrm>
        </p:spPr>
        <p:txBody>
          <a:bodyPr/>
          <a:lstStyle/>
          <a:p>
            <a:pPr marL="0" indent="0">
              <a:buNone/>
            </a:pPr>
            <a:endParaRPr lang="en-US" sz="28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Entry Point Rules DO NOT apply to Reading Comprehension or to Spelling.  These sections are ALWAYS administered.</a:t>
            </a:r>
          </a:p>
          <a:p>
            <a:pPr lvl="1">
              <a:buFont typeface="Wingdings" pitchFamily="2" charset="2"/>
              <a:buChar char="Ø"/>
            </a:pPr>
            <a:endParaRPr lang="en-US" sz="24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Always administer BOTH stories regardless of student performance on story 1.</a:t>
            </a:r>
          </a:p>
          <a:p>
            <a:pPr lvl="1">
              <a:buFont typeface="Wingdings" pitchFamily="2" charset="2"/>
              <a:buChar char="Ø"/>
            </a:pPr>
            <a:endParaRPr lang="en-US" sz="24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Spelling is administered to ALL students at each time point as there are different spelling words for each administration.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8497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181600" y="-7620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THIRD GRADE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1:  NEW Stories, “El </a:t>
            </a:r>
            <a:r>
              <a:rPr lang="en-US" sz="2800" dirty="0" err="1" smtClean="0"/>
              <a:t>juguete</a:t>
            </a:r>
            <a:r>
              <a:rPr lang="en-US" sz="2800" dirty="0" smtClean="0"/>
              <a:t> </a:t>
            </a:r>
            <a:r>
              <a:rPr lang="en-US" sz="2800" dirty="0" err="1" smtClean="0"/>
              <a:t>olvidado</a:t>
            </a:r>
            <a:r>
              <a:rPr lang="en-US" sz="2800" dirty="0" smtClean="0"/>
              <a:t>” and “El Festival del </a:t>
            </a:r>
            <a:r>
              <a:rPr lang="en-US" sz="2800" dirty="0" err="1" smtClean="0"/>
              <a:t>Globo</a:t>
            </a:r>
            <a:r>
              <a:rPr lang="en-US" sz="2800" dirty="0" smtClean="0"/>
              <a:t>”.</a:t>
            </a:r>
          </a:p>
          <a:p>
            <a:pPr>
              <a:buFont typeface="Wingdings" pitchFamily="2" charset="2"/>
              <a:buChar char="Ø"/>
            </a:pPr>
            <a:endParaRPr lang="en-US" sz="1000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76200" y="28575"/>
            <a:ext cx="790575" cy="809625"/>
            <a:chOff x="3552825" y="4495800"/>
            <a:chExt cx="790575" cy="809625"/>
          </a:xfrm>
        </p:grpSpPr>
        <p:pic>
          <p:nvPicPr>
            <p:cNvPr id="7" name="Picture 6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25628"/>
                  </a:solidFill>
                </a:rPr>
                <a:t>18</a:t>
              </a:r>
              <a:endParaRPr lang="en-US" sz="3200" b="1" dirty="0">
                <a:solidFill>
                  <a:srgbClr val="025628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1873">
            <a:off x="2805256" y="2835180"/>
            <a:ext cx="4776787" cy="111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1417">
            <a:off x="2165090" y="4144463"/>
            <a:ext cx="5078185" cy="105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503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181600" y="-7620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THIRD GRADE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2:  There are NEW spelling words at MOY.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76200" y="28575"/>
            <a:ext cx="790575" cy="809625"/>
            <a:chOff x="3552825" y="4495800"/>
            <a:chExt cx="790575" cy="809625"/>
          </a:xfrm>
        </p:grpSpPr>
        <p:pic>
          <p:nvPicPr>
            <p:cNvPr id="7" name="Picture 6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25628"/>
                  </a:solidFill>
                </a:rPr>
                <a:t>19</a:t>
              </a:r>
              <a:endParaRPr lang="en-US" sz="3200" b="1" dirty="0">
                <a:solidFill>
                  <a:srgbClr val="025628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4634">
            <a:off x="2185987" y="2864592"/>
            <a:ext cx="553402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858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 idx="4294967295"/>
          </p:nvPr>
        </p:nvSpPr>
        <p:spPr>
          <a:xfrm>
            <a:off x="1371600" y="1295400"/>
            <a:ext cx="77724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/>
              </a:rPr>
              <a:t>Contents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4294967295"/>
          </p:nvPr>
        </p:nvSpPr>
        <p:spPr>
          <a:xfrm>
            <a:off x="2362200" y="2514600"/>
            <a:ext cx="6400800" cy="3429000"/>
          </a:xfrm>
        </p:spPr>
        <p:txBody>
          <a:bodyPr/>
          <a:lstStyle/>
          <a:p>
            <a:r>
              <a:rPr lang="en-US" dirty="0" smtClean="0"/>
              <a:t>Slides 3-8 	Kindergarten</a:t>
            </a:r>
          </a:p>
          <a:p>
            <a:r>
              <a:rPr lang="en-US" dirty="0" smtClean="0"/>
              <a:t>Slides 9-13 	First Grade</a:t>
            </a:r>
          </a:p>
          <a:p>
            <a:r>
              <a:rPr lang="en-US" dirty="0" smtClean="0"/>
              <a:t>Slides 14-17  </a:t>
            </a:r>
            <a:r>
              <a:rPr lang="en-US" dirty="0"/>
              <a:t>	</a:t>
            </a:r>
            <a:r>
              <a:rPr lang="en-US" dirty="0" smtClean="0"/>
              <a:t>Second Grade</a:t>
            </a:r>
          </a:p>
          <a:p>
            <a:r>
              <a:rPr lang="en-US" dirty="0" smtClean="0"/>
              <a:t>Slides 18-20  	Third Grade</a:t>
            </a:r>
          </a:p>
          <a:p>
            <a:r>
              <a:rPr lang="en-US" dirty="0" smtClean="0"/>
              <a:t>Slide 21  		MPLE</a:t>
            </a:r>
          </a:p>
          <a:p>
            <a:r>
              <a:rPr lang="en-US" dirty="0" smtClean="0"/>
              <a:t>Slide 22  		MPLP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740417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1286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20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90600" y="1143000"/>
            <a:ext cx="7772400" cy="4724400"/>
          </a:xfrm>
        </p:spPr>
        <p:txBody>
          <a:bodyPr/>
          <a:lstStyle/>
          <a:p>
            <a:pPr marL="457200" lvl="1" indent="0">
              <a:buNone/>
            </a:pPr>
            <a:endParaRPr lang="en-US" sz="1000" b="1" dirty="0">
              <a:solidFill>
                <a:srgbClr val="FEFCFE"/>
              </a:solidFill>
            </a:endParaRPr>
          </a:p>
          <a:p>
            <a:pPr marL="742950" lvl="2" indent="-342900">
              <a:buClr>
                <a:srgbClr val="FFFFFF"/>
              </a:buClr>
              <a:buFont typeface="Wingdings" pitchFamily="2" charset="2"/>
              <a:buChar char="Ø"/>
            </a:pPr>
            <a:r>
              <a:rPr lang="en-US" b="1" dirty="0">
                <a:solidFill>
                  <a:srgbClr val="FFFFFF"/>
                </a:solidFill>
              </a:rPr>
              <a:t>Entry Point Rules DO NOT apply to Reading Comprehension or Spelling.  These sections are ALWAYS </a:t>
            </a:r>
            <a:r>
              <a:rPr lang="en-US" b="1" dirty="0" smtClean="0">
                <a:solidFill>
                  <a:srgbClr val="FFFFFF"/>
                </a:solidFill>
              </a:rPr>
              <a:t>administered.</a:t>
            </a:r>
            <a:endParaRPr lang="en-US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FFFFFF"/>
              </a:solidFill>
            </a:endParaRPr>
          </a:p>
          <a:p>
            <a:pPr marL="742950" lvl="2" indent="-342900">
              <a:buClr>
                <a:srgbClr val="FFFFFF"/>
              </a:buClr>
              <a:buFont typeface="Wingdings" pitchFamily="2" charset="2"/>
              <a:buChar char="Ø"/>
            </a:pPr>
            <a:r>
              <a:rPr lang="en-US" b="1" dirty="0">
                <a:solidFill>
                  <a:srgbClr val="FFFFFF"/>
                </a:solidFill>
              </a:rPr>
              <a:t>Always administer BOTH stories regardless of student performance on story </a:t>
            </a:r>
            <a:r>
              <a:rPr lang="en-US" b="1" dirty="0" smtClean="0">
                <a:solidFill>
                  <a:srgbClr val="FFFFFF"/>
                </a:solidFill>
              </a:rPr>
              <a:t>1.</a:t>
            </a:r>
            <a:endParaRPr lang="en-US" b="1" dirty="0">
              <a:solidFill>
                <a:srgbClr val="FFFFFF"/>
              </a:solidFill>
            </a:endParaRPr>
          </a:p>
          <a:p>
            <a:pPr marL="742950" lvl="2" indent="-342900">
              <a:buClr>
                <a:srgbClr val="FFFFFF"/>
              </a:buClr>
              <a:buFont typeface="Wingdings" pitchFamily="2" charset="2"/>
              <a:buChar char="Ø"/>
            </a:pPr>
            <a:endParaRPr lang="en-US" b="1" dirty="0">
              <a:solidFill>
                <a:srgbClr val="FFFFFF"/>
              </a:solidFill>
            </a:endParaRPr>
          </a:p>
          <a:p>
            <a:pPr marL="742950" lvl="2" indent="-342900">
              <a:buClr>
                <a:srgbClr val="FFFFFF"/>
              </a:buClr>
              <a:buFont typeface="Wingdings" pitchFamily="2" charset="2"/>
              <a:buChar char="Ø"/>
            </a:pPr>
            <a:r>
              <a:rPr lang="en-US" b="1" dirty="0">
                <a:solidFill>
                  <a:srgbClr val="FFFFFF"/>
                </a:solidFill>
              </a:rPr>
              <a:t>Spelling is administered to ALL students at each time point as there are different </a:t>
            </a:r>
            <a:r>
              <a:rPr lang="en-US" b="1" dirty="0" smtClean="0">
                <a:solidFill>
                  <a:srgbClr val="FFFFFF"/>
                </a:solidFill>
              </a:rPr>
              <a:t>spelling </a:t>
            </a:r>
            <a:r>
              <a:rPr lang="en-US" b="1" dirty="0">
                <a:solidFill>
                  <a:srgbClr val="FFFFFF"/>
                </a:solidFill>
              </a:rPr>
              <a:t>words for each </a:t>
            </a:r>
            <a:r>
              <a:rPr lang="en-US" b="1" dirty="0" smtClean="0">
                <a:solidFill>
                  <a:srgbClr val="FFFFFF"/>
                </a:solidFill>
              </a:rPr>
              <a:t>administration.</a:t>
            </a:r>
            <a:endParaRPr lang="en-US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5181600" y="-7620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effectLst/>
                <a:latin typeface="Calibri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dirty="0" smtClean="0"/>
              <a:t>THIRD GRADE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97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66800" y="1371600"/>
            <a:ext cx="8077200" cy="4754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solidFill>
                  <a:schemeClr val="tx1">
                    <a:lumMod val="90000"/>
                  </a:schemeClr>
                </a:solidFill>
              </a:rPr>
              <a:t>General</a:t>
            </a:r>
            <a:r>
              <a:rPr lang="en-US" b="1" dirty="0">
                <a:solidFill>
                  <a:schemeClr val="tx1">
                    <a:lumMod val="90000"/>
                  </a:schemeClr>
                </a:solidFill>
              </a:rPr>
              <a:t>:</a:t>
            </a:r>
            <a:r>
              <a:rPr lang="en-US" b="1" dirty="0"/>
              <a:t> If </a:t>
            </a:r>
            <a:r>
              <a:rPr lang="en-US" b="1" dirty="0" smtClean="0"/>
              <a:t>a student </a:t>
            </a:r>
            <a:r>
              <a:rPr lang="en-US" b="1" dirty="0"/>
              <a:t>was previously </a:t>
            </a:r>
            <a:r>
              <a:rPr lang="en-US" b="1" dirty="0" smtClean="0"/>
              <a:t>administered the </a:t>
            </a:r>
            <a:r>
              <a:rPr lang="en-US" b="1" dirty="0"/>
              <a:t>MPLE, </a:t>
            </a:r>
            <a:r>
              <a:rPr lang="en-US" b="1" dirty="0" smtClean="0"/>
              <a:t>after </a:t>
            </a:r>
            <a:r>
              <a:rPr lang="en-US" b="1" dirty="0"/>
              <a:t>MOY, begin with </a:t>
            </a:r>
            <a:r>
              <a:rPr lang="en-US" b="1" dirty="0" err="1"/>
              <a:t>Serie</a:t>
            </a:r>
            <a:r>
              <a:rPr lang="en-US" b="1" dirty="0"/>
              <a:t> 14. </a:t>
            </a:r>
            <a:r>
              <a:rPr lang="en-US" dirty="0"/>
              <a:t> </a:t>
            </a:r>
            <a:r>
              <a:rPr lang="en-US" dirty="0" smtClean="0"/>
              <a:t>You may drop back to a lower </a:t>
            </a:r>
            <a:r>
              <a:rPr lang="en-US" dirty="0" err="1" smtClean="0"/>
              <a:t>Serie</a:t>
            </a:r>
            <a:r>
              <a:rPr lang="en-US" dirty="0" smtClean="0"/>
              <a:t> if a student finds these tasks too difficult.</a:t>
            </a:r>
            <a:endParaRPr lang="en-US" b="1" dirty="0"/>
          </a:p>
          <a:p>
            <a:pPr algn="ctr">
              <a:buClr>
                <a:schemeClr val="tx1"/>
              </a:buClr>
              <a:buFont typeface="Wingdings" pitchFamily="2" charset="2"/>
              <a:buChar char="Ø"/>
            </a:pPr>
            <a:endParaRPr lang="en-US" sz="1200" b="1" dirty="0"/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solidFill>
                  <a:schemeClr val="tx1">
                    <a:lumMod val="90000"/>
                  </a:schemeClr>
                </a:solidFill>
              </a:rPr>
              <a:t>Optional tasks</a:t>
            </a:r>
            <a:r>
              <a:rPr lang="en-US" b="1" dirty="0">
                <a:solidFill>
                  <a:schemeClr val="tx1">
                    <a:lumMod val="90000"/>
                  </a:schemeClr>
                </a:solidFill>
              </a:rPr>
              <a:t>: </a:t>
            </a:r>
            <a:r>
              <a:rPr lang="en-US" b="1" dirty="0"/>
              <a:t>Use these to better inform your instruction.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 sz="1200" b="1" dirty="0"/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u="sng" dirty="0">
                <a:solidFill>
                  <a:schemeClr val="tx1">
                    <a:lumMod val="90000"/>
                  </a:schemeClr>
                </a:solidFill>
              </a:rPr>
              <a:t>New Users</a:t>
            </a:r>
            <a:r>
              <a:rPr lang="en-US" b="1" dirty="0">
                <a:solidFill>
                  <a:schemeClr val="tx1">
                    <a:lumMod val="90000"/>
                  </a:schemeClr>
                </a:solidFill>
              </a:rPr>
              <a:t>: </a:t>
            </a:r>
            <a:r>
              <a:rPr lang="en-US" b="1" dirty="0"/>
              <a:t>Start with </a:t>
            </a:r>
            <a:r>
              <a:rPr lang="en-US" b="1" dirty="0" err="1"/>
              <a:t>Serie</a:t>
            </a:r>
            <a:r>
              <a:rPr lang="en-US" b="1" dirty="0"/>
              <a:t> 14 and continue forward</a:t>
            </a:r>
            <a:r>
              <a:rPr lang="en-US" b="1" dirty="0" smtClean="0"/>
              <a:t>.  </a:t>
            </a:r>
            <a:endParaRPr lang="en-US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391400" y="76200"/>
            <a:ext cx="1752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MPLE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21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32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90600" y="838200"/>
            <a:ext cx="7772400" cy="4648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1963" indent="-461963">
              <a:lnSpc>
                <a:spcPct val="80000"/>
              </a:lnSpc>
              <a:buFontTx/>
              <a:buNone/>
            </a:pPr>
            <a:r>
              <a:rPr lang="en-US" b="1" u="sng" dirty="0">
                <a:latin typeface="Arial" pitchFamily="34" charset="0"/>
                <a:cs typeface="Arial" pitchFamily="34" charset="0"/>
              </a:rPr>
              <a:t>General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: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None/>
            </a:pPr>
            <a:endParaRPr lang="en-US" sz="15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Re-establish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baselines 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for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1033463" lvl="1" indent="-457200"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Any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first grade students still reading the word lists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033463" lvl="1" indent="-457200"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1033463" lvl="1" indent="-457200"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Any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second or third grade students reading off grade level stories.</a:t>
            </a:r>
          </a:p>
          <a:p>
            <a:pPr marL="1033463" lvl="1" indent="-457200"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Ø"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If a student is 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UNABLE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to re-establish a baseline, continue reading the story (or word list) progression they were on before MOY.</a:t>
            </a:r>
          </a:p>
          <a:p>
            <a:pPr marL="461963" indent="-461963">
              <a:lnSpc>
                <a:spcPct val="80000"/>
              </a:lnSpc>
              <a:buFontTx/>
              <a:buNone/>
            </a:pPr>
            <a:endParaRPr lang="en-US" sz="2800" b="1" dirty="0"/>
          </a:p>
          <a:p>
            <a:pPr marL="461963" indent="-461963">
              <a:lnSpc>
                <a:spcPct val="80000"/>
              </a:lnSpc>
              <a:buFontTx/>
              <a:buNone/>
            </a:pPr>
            <a:endParaRPr lang="en-US" sz="2400" b="1" dirty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4400" b="1" dirty="0">
              <a:solidFill>
                <a:schemeClr val="tx2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62800" y="152400"/>
            <a:ext cx="17524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400" b="1" dirty="0">
                <a:latin typeface="Arial" pitchFamily="34" charset="0"/>
                <a:cs typeface="Arial" pitchFamily="34" charset="0"/>
              </a:rPr>
              <a:t>MPLP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22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62000" y="1600200"/>
            <a:ext cx="7772400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en-US" sz="2800" b="1" dirty="0"/>
              <a:t>If you have any questions please contact:</a:t>
            </a:r>
          </a:p>
          <a:p>
            <a:pPr algn="ctr">
              <a:buFontTx/>
              <a:buNone/>
            </a:pPr>
            <a:endParaRPr lang="en-US" dirty="0"/>
          </a:p>
          <a:p>
            <a:pPr algn="ctr">
              <a:buFontTx/>
              <a:buNone/>
            </a:pPr>
            <a:r>
              <a:rPr lang="en-US" sz="4000" u="sng" dirty="0">
                <a:solidFill>
                  <a:srgbClr val="0000CC"/>
                </a:solidFill>
              </a:rPr>
              <a:t>tejaslee.info@times.uh.edu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4400" b="1">
                <a:solidFill>
                  <a:schemeClr val="bg1"/>
                </a:solidFill>
              </a:rPr>
              <a:t>Questions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5" name="Picture 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740417"/>
                  </a:solidFill>
                </a:rPr>
                <a:t>2</a:t>
              </a:r>
              <a:r>
                <a:rPr lang="en-US" sz="3200" b="1" dirty="0" smtClean="0">
                  <a:solidFill>
                    <a:srgbClr val="740417"/>
                  </a:solidFill>
                </a:rPr>
                <a:t>3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35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15" name="Picture 14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3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OPTIONAL Section:  The NE Performance Level does not exist for MOY (NI=0-7,  D=8-10).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1 &amp; 2:  The NI Performance Level is raised (NI=0-18,  NE=19-25,  D=26-30).</a:t>
            </a:r>
            <a:endParaRPr lang="en-US" sz="2800" dirty="0"/>
          </a:p>
        </p:txBody>
      </p:sp>
      <p:pic>
        <p:nvPicPr>
          <p:cNvPr id="18" name="Picture 17"/>
          <p:cNvPicPr/>
          <p:nvPr/>
        </p:nvPicPr>
        <p:blipFill>
          <a:blip r:embed="rId4" cstate="print"/>
          <a:srcRect l="25574" t="65556" r="52370" b="20926"/>
          <a:stretch>
            <a:fillRect/>
          </a:stretch>
        </p:blipFill>
        <p:spPr bwMode="auto">
          <a:xfrm>
            <a:off x="3657600" y="2133600"/>
            <a:ext cx="2590800" cy="15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953000"/>
            <a:ext cx="2590800" cy="15240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04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740417"/>
                  </a:solidFill>
                </a:rPr>
                <a:t>4</a:t>
              </a: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3:  The NE Performance Level does not exist for MOY (NI=0-3,  D=4-5).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4 &amp; 5:  The NE Performance Level does not exist for MOY (NI=0-9,  D=10-12).</a:t>
            </a:r>
            <a:endParaRPr lang="en-US" sz="28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84" y="2133600"/>
            <a:ext cx="2590800" cy="15240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828" y="4800600"/>
            <a:ext cx="2590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952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5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6 and 7:  An NI Performance Level now exists (NI=0-4,  NE=5-6,  D=7-8).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8: An NI Performance Level now exists (</a:t>
            </a:r>
            <a:r>
              <a:rPr lang="en-US" sz="2800" dirty="0" smtClean="0"/>
              <a:t>NI=0-3,  NE=4-6</a:t>
            </a:r>
            <a:r>
              <a:rPr lang="en-US" sz="2800" dirty="0"/>
              <a:t>,  </a:t>
            </a:r>
            <a:r>
              <a:rPr lang="en-US" sz="2800" dirty="0" smtClean="0"/>
              <a:t>D=7-8).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69814"/>
            <a:ext cx="2590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00" y="4876800"/>
            <a:ext cx="2647950" cy="154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519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740417"/>
                  </a:solidFill>
                </a:rPr>
                <a:t>6</a:t>
              </a: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9: An NI Performance Level now exists (NI=0-3,  </a:t>
            </a:r>
            <a:r>
              <a:rPr lang="en-US" sz="2800" dirty="0" smtClean="0"/>
              <a:t>NE=4-8</a:t>
            </a:r>
            <a:r>
              <a:rPr lang="en-US" sz="2800" dirty="0" smtClean="0"/>
              <a:t>,  D=9-10).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685" y="3124200"/>
            <a:ext cx="25812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77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740417"/>
                  </a:solidFill>
                </a:rPr>
                <a:t>7</a:t>
              </a:r>
              <a:endParaRPr lang="en-US" sz="3200" b="1" dirty="0">
                <a:solidFill>
                  <a:srgbClr val="740417"/>
                </a:solidFill>
              </a:endParaRP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10:  NEW Story, “Arturo </a:t>
            </a:r>
            <a:r>
              <a:rPr lang="en-US" sz="2800" dirty="0" err="1" smtClean="0"/>
              <a:t>Araña</a:t>
            </a:r>
            <a:r>
              <a:rPr lang="en-US" sz="2800" dirty="0" smtClean="0"/>
              <a:t>”.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sz="2800" dirty="0" smtClean="0"/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>
              <a:buFont typeface="Wingdings" pitchFamily="2" charset="2"/>
              <a:buChar char="Ø"/>
            </a:pPr>
            <a:endParaRPr lang="en-US" sz="2800" dirty="0" smtClean="0"/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 10: Two of the Listening Comprehension questions are Implicit.</a:t>
            </a:r>
            <a:endParaRPr lang="en-US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828800"/>
            <a:ext cx="74295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648200"/>
            <a:ext cx="4343401" cy="198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3733800" y="5943600"/>
            <a:ext cx="685800" cy="762000"/>
          </a:xfrm>
          <a:prstGeom prst="ellipse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2743200" y="6096000"/>
            <a:ext cx="914400" cy="3810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20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76200"/>
            <a:ext cx="4114800" cy="1143000"/>
          </a:xfrm>
        </p:spPr>
        <p:txBody>
          <a:bodyPr/>
          <a:lstStyle/>
          <a:p>
            <a:r>
              <a:rPr lang="en-US" dirty="0" smtClean="0"/>
              <a:t>KINDERGARTEN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200" y="64789"/>
            <a:ext cx="790575" cy="809625"/>
            <a:chOff x="3552825" y="4495800"/>
            <a:chExt cx="790575" cy="809625"/>
          </a:xfrm>
        </p:grpSpPr>
        <p:pic>
          <p:nvPicPr>
            <p:cNvPr id="6" name="Picture 5" descr="page-number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740417"/>
                  </a:solidFill>
                </a:rPr>
                <a:t>8</a:t>
              </a:r>
            </a:p>
          </p:txBody>
        </p:sp>
      </p:grp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smtClean="0"/>
              <a:t>Entry Point Rules apply to Sections 1-9 and the Optional Section.</a:t>
            </a:r>
          </a:p>
          <a:p>
            <a:pPr marL="0" indent="0">
              <a:buNone/>
            </a:pPr>
            <a:endParaRPr lang="en-US" sz="28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If a student scored </a:t>
            </a:r>
            <a:r>
              <a:rPr lang="en-US" sz="2400" dirty="0" err="1" smtClean="0">
                <a:solidFill>
                  <a:srgbClr val="FFFF00"/>
                </a:solidFill>
              </a:rPr>
              <a:t>Desarrollado</a:t>
            </a:r>
            <a:r>
              <a:rPr lang="en-US" sz="2400" dirty="0" smtClean="0">
                <a:solidFill>
                  <a:srgbClr val="FFFF00"/>
                </a:solidFill>
              </a:rPr>
              <a:t> at BOY, these sections should not be re-administered.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 lvl="1">
              <a:buFont typeface="Wingdings" pitchFamily="2" charset="2"/>
              <a:buChar char="Ø"/>
            </a:pPr>
            <a:r>
              <a:rPr lang="en-US" sz="2400" dirty="0" smtClean="0"/>
              <a:t>Entry Point Rules </a:t>
            </a:r>
            <a:r>
              <a:rPr lang="en-US" sz="2400" u="sng" dirty="0" smtClean="0"/>
              <a:t>DO NOT</a:t>
            </a:r>
            <a:r>
              <a:rPr lang="en-US" sz="2400" dirty="0" smtClean="0"/>
              <a:t> apply to Listening Comprehension.  This section is ALWAYS administered.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95255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257800" y="22402"/>
            <a:ext cx="38862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effectLst/>
              </a:rPr>
              <a:t>FIRST GRADE</a:t>
            </a:r>
            <a:endParaRPr lang="en-US" b="1" dirty="0">
              <a:solidFill>
                <a:srgbClr val="FFFFFF"/>
              </a:solidFill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" y="44281"/>
            <a:ext cx="790575" cy="809625"/>
            <a:chOff x="3552825" y="4495800"/>
            <a:chExt cx="790575" cy="809625"/>
          </a:xfrm>
        </p:grpSpPr>
        <p:pic>
          <p:nvPicPr>
            <p:cNvPr id="4" name="Picture 3" descr="page-number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2825" y="4495800"/>
              <a:ext cx="790575" cy="80962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552825" y="4608225"/>
              <a:ext cx="790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11577"/>
                  </a:solidFill>
                </a:rPr>
                <a:t>9</a:t>
              </a:r>
            </a:p>
          </p:txBody>
        </p:sp>
      </p:grpSp>
      <p:sp>
        <p:nvSpPr>
          <p:cNvPr id="6" name="Content Placeholder 2"/>
          <p:cNvSpPr txBox="1">
            <a:spLocks/>
          </p:cNvSpPr>
          <p:nvPr/>
        </p:nvSpPr>
        <p:spPr>
          <a:xfrm>
            <a:off x="1219200" y="11430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Char char="•"/>
              <a:defRPr sz="3200" b="1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FFFFFF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FFFFFF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rgbClr val="FFFFFF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3 &amp; 4:  The NE Performance does not exist for MOY (NI=0-13,  D=14-16).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Sections 5 &amp; 6:  An NI Performance Level now exists  (NI=0-4,  NE=5-8,  D=9-10).</a:t>
            </a:r>
            <a:endParaRPr lang="en-US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154725"/>
            <a:ext cx="25812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4800600"/>
            <a:ext cx="257175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5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igsaw design template(2)">
  <a:themeElements>
    <a:clrScheme name="Third">
      <a:dk1>
        <a:srgbClr val="44025E"/>
      </a:dk1>
      <a:lt1>
        <a:srgbClr val="ECC5F7"/>
      </a:lt1>
      <a:dk2>
        <a:srgbClr val="7030A0"/>
      </a:dk2>
      <a:lt2>
        <a:srgbClr val="BE28C2"/>
      </a:lt2>
      <a:accent1>
        <a:srgbClr val="7030A0"/>
      </a:accent1>
      <a:accent2>
        <a:srgbClr val="7030A0"/>
      </a:accent2>
      <a:accent3>
        <a:srgbClr val="7030A0"/>
      </a:accent3>
      <a:accent4>
        <a:srgbClr val="7030A0"/>
      </a:accent4>
      <a:accent5>
        <a:srgbClr val="7030A0"/>
      </a:accent5>
      <a:accent6>
        <a:srgbClr val="7030A0"/>
      </a:accent6>
      <a:hlink>
        <a:srgbClr val="7030A0"/>
      </a:hlink>
      <a:folHlink>
        <a:srgbClr val="7030A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Jigsaw design template(2)">
  <a:themeElements>
    <a:clrScheme name="Kinder">
      <a:dk1>
        <a:srgbClr val="740417"/>
      </a:dk1>
      <a:lt1>
        <a:srgbClr val="ECD0DC"/>
      </a:lt1>
      <a:dk2>
        <a:srgbClr val="EE081E"/>
      </a:dk2>
      <a:lt2>
        <a:srgbClr val="FB3758"/>
      </a:lt2>
      <a:accent1>
        <a:srgbClr val="EE081E"/>
      </a:accent1>
      <a:accent2>
        <a:srgbClr val="EE081E"/>
      </a:accent2>
      <a:accent3>
        <a:srgbClr val="EE081E"/>
      </a:accent3>
      <a:accent4>
        <a:srgbClr val="EE081E"/>
      </a:accent4>
      <a:accent5>
        <a:srgbClr val="EE081E"/>
      </a:accent5>
      <a:accent6>
        <a:srgbClr val="EE081E"/>
      </a:accent6>
      <a:hlink>
        <a:srgbClr val="EE081E"/>
      </a:hlink>
      <a:folHlink>
        <a:srgbClr val="EE081E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Jigsaw design template(2)">
  <a:themeElements>
    <a:clrScheme name="First">
      <a:dk1>
        <a:srgbClr val="011577"/>
      </a:dk1>
      <a:lt1>
        <a:srgbClr val="C1F8FB"/>
      </a:lt1>
      <a:dk2>
        <a:srgbClr val="1E6DE0"/>
      </a:dk2>
      <a:lt2>
        <a:srgbClr val="A4B5E6"/>
      </a:lt2>
      <a:accent1>
        <a:srgbClr val="1E6DE0"/>
      </a:accent1>
      <a:accent2>
        <a:srgbClr val="1E6DE0"/>
      </a:accent2>
      <a:accent3>
        <a:srgbClr val="1E6DE0"/>
      </a:accent3>
      <a:accent4>
        <a:srgbClr val="1E6DE0"/>
      </a:accent4>
      <a:accent5>
        <a:srgbClr val="1E6DE0"/>
      </a:accent5>
      <a:accent6>
        <a:srgbClr val="1E6DE0"/>
      </a:accent6>
      <a:hlink>
        <a:srgbClr val="1E6DE0"/>
      </a:hlink>
      <a:folHlink>
        <a:srgbClr val="1E6DE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Jigsaw design template(2)">
  <a:themeElements>
    <a:clrScheme name="Second">
      <a:dk1>
        <a:srgbClr val="025628"/>
      </a:dk1>
      <a:lt1>
        <a:srgbClr val="C9F7C5"/>
      </a:lt1>
      <a:dk2>
        <a:srgbClr val="3E8D08"/>
      </a:dk2>
      <a:lt2>
        <a:srgbClr val="7BDF17"/>
      </a:lt2>
      <a:accent1>
        <a:srgbClr val="3E8D08"/>
      </a:accent1>
      <a:accent2>
        <a:srgbClr val="3E8D08"/>
      </a:accent2>
      <a:accent3>
        <a:srgbClr val="3E8D08"/>
      </a:accent3>
      <a:accent4>
        <a:srgbClr val="3E8D08"/>
      </a:accent4>
      <a:accent5>
        <a:srgbClr val="3E8D08"/>
      </a:accent5>
      <a:accent6>
        <a:srgbClr val="3E8D08"/>
      </a:accent6>
      <a:hlink>
        <a:srgbClr val="3E8D08"/>
      </a:hlink>
      <a:folHlink>
        <a:srgbClr val="3E8D08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Jigsaw design template(2)">
  <a:themeElements>
    <a:clrScheme name="Custom 1">
      <a:dk1>
        <a:sysClr val="windowText" lastClr="000000"/>
      </a:dk1>
      <a:lt1>
        <a:sysClr val="window" lastClr="FFFFFF"/>
      </a:lt1>
      <a:dk2>
        <a:srgbClr val="FF9933"/>
      </a:dk2>
      <a:lt2>
        <a:srgbClr val="FF9933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70C0"/>
      </a:hlink>
      <a:folHlink>
        <a:srgbClr val="FF9933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Jigsaw design template(2)">
  <a:themeElements>
    <a:clrScheme name="Custom 8">
      <a:dk1>
        <a:srgbClr val="97A113"/>
      </a:dk1>
      <a:lt1>
        <a:srgbClr val="002060"/>
      </a:lt1>
      <a:dk2>
        <a:srgbClr val="FFFF00"/>
      </a:dk2>
      <a:lt2>
        <a:srgbClr val="E4E286"/>
      </a:lt2>
      <a:accent1>
        <a:srgbClr val="FFFF00"/>
      </a:accent1>
      <a:accent2>
        <a:srgbClr val="FFFF00"/>
      </a:accent2>
      <a:accent3>
        <a:srgbClr val="FFFF00"/>
      </a:accent3>
      <a:accent4>
        <a:srgbClr val="FFFF00"/>
      </a:accent4>
      <a:accent5>
        <a:srgbClr val="FFFF00"/>
      </a:accent5>
      <a:accent6>
        <a:srgbClr val="FFFF00"/>
      </a:accent6>
      <a:hlink>
        <a:srgbClr val="002060"/>
      </a:hlink>
      <a:folHlink>
        <a:srgbClr val="BFBF0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Jigsaw design template(2)</Template>
  <TotalTime>285</TotalTime>
  <Words>1213</Words>
  <Application>Microsoft Office PowerPoint</Application>
  <PresentationFormat>On-screen Show (4:3)</PresentationFormat>
  <Paragraphs>202</Paragraphs>
  <Slides>23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Jigsaw design template(2)</vt:lpstr>
      <vt:lpstr>2_Jigsaw design template(2)</vt:lpstr>
      <vt:lpstr>1_Jigsaw design template(2)</vt:lpstr>
      <vt:lpstr>4_Jigsaw design template(2)</vt:lpstr>
      <vt:lpstr>3_Jigsaw design template(2)</vt:lpstr>
      <vt:lpstr>5_Jigsaw design template(2)</vt:lpstr>
      <vt:lpstr>Tejas LEE 2010-2014</vt:lpstr>
      <vt:lpstr>Contents</vt:lpstr>
      <vt:lpstr>KINDERGARTEN</vt:lpstr>
      <vt:lpstr>KINDERGARTEN</vt:lpstr>
      <vt:lpstr>KINDERGARTEN</vt:lpstr>
      <vt:lpstr>KINDERGARTEN</vt:lpstr>
      <vt:lpstr>KINDERGARTEN</vt:lpstr>
      <vt:lpstr>KINDERGARTEN</vt:lpstr>
      <vt:lpstr>FIRST GRADE</vt:lpstr>
      <vt:lpstr>FIRST GRADE</vt:lpstr>
      <vt:lpstr>FIRST GRADE</vt:lpstr>
      <vt:lpstr>FIRST GRADE</vt:lpstr>
      <vt:lpstr>FIRST GRADE</vt:lpstr>
      <vt:lpstr>PowerPoint Presentation</vt:lpstr>
      <vt:lpstr>PowerPoint Presentation</vt:lpstr>
      <vt:lpstr>PowerPoint Presentation</vt:lpstr>
      <vt:lpstr>SECOND GRADE</vt:lpstr>
      <vt:lpstr>PowerPoint Presentation</vt:lpstr>
      <vt:lpstr>PowerPoint Presentation</vt:lpstr>
      <vt:lpstr>PowerPoint Presentation</vt:lpstr>
      <vt:lpstr>MPLE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knieser</dc:creator>
  <cp:lastModifiedBy>Nieser, Ken</cp:lastModifiedBy>
  <cp:revision>33</cp:revision>
  <dcterms:created xsi:type="dcterms:W3CDTF">2010-03-02T20:13:14Z</dcterms:created>
  <dcterms:modified xsi:type="dcterms:W3CDTF">2011-01-05T15:46:02Z</dcterms:modified>
</cp:coreProperties>
</file>